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1805" r:id="rId2"/>
    <p:sldId id="1809" r:id="rId3"/>
    <p:sldId id="1838" r:id="rId4"/>
    <p:sldId id="1819" r:id="rId5"/>
    <p:sldId id="1837" r:id="rId6"/>
    <p:sldId id="1820" r:id="rId7"/>
    <p:sldId id="1841" r:id="rId8"/>
    <p:sldId id="1842" r:id="rId9"/>
    <p:sldId id="1821" r:id="rId10"/>
    <p:sldId id="1822" r:id="rId11"/>
    <p:sldId id="1825" r:id="rId12"/>
    <p:sldId id="1843" r:id="rId13"/>
    <p:sldId id="1851" r:id="rId14"/>
    <p:sldId id="1831" r:id="rId15"/>
    <p:sldId id="1832" r:id="rId16"/>
    <p:sldId id="1847" r:id="rId17"/>
    <p:sldId id="1848" r:id="rId18"/>
    <p:sldId id="1850" r:id="rId19"/>
    <p:sldId id="1834" r:id="rId20"/>
    <p:sldId id="1845" r:id="rId21"/>
    <p:sldId id="1846" r:id="rId22"/>
    <p:sldId id="1849" r:id="rId23"/>
  </p:sldIdLst>
  <p:sldSz cx="9144000" cy="6858000" type="screen4x3"/>
  <p:notesSz cx="6797675" cy="9928225"/>
  <p:defaultTextStyle>
    <a:defPPr>
      <a:defRPr lang="de-DE"/>
    </a:defPPr>
    <a:lvl1pPr algn="l" rtl="0" fontAlgn="base">
      <a:spcBef>
        <a:spcPct val="0"/>
      </a:spcBef>
      <a:spcAft>
        <a:spcPct val="0"/>
      </a:spcAft>
      <a:defRPr sz="2000" b="1" kern="1200">
        <a:solidFill>
          <a:schemeClr val="tx1"/>
        </a:solidFill>
        <a:latin typeface="Arial" charset="0"/>
        <a:ea typeface="ＭＳ Ｐゴシック" pitchFamily="34" charset="-128"/>
        <a:cs typeface="Arial" charset="0"/>
      </a:defRPr>
    </a:lvl1pPr>
    <a:lvl2pPr marL="457185" algn="l" rtl="0" fontAlgn="base">
      <a:spcBef>
        <a:spcPct val="0"/>
      </a:spcBef>
      <a:spcAft>
        <a:spcPct val="0"/>
      </a:spcAft>
      <a:defRPr sz="2000" b="1" kern="1200">
        <a:solidFill>
          <a:schemeClr val="tx1"/>
        </a:solidFill>
        <a:latin typeface="Arial" charset="0"/>
        <a:ea typeface="ＭＳ Ｐゴシック" pitchFamily="34" charset="-128"/>
        <a:cs typeface="Arial" charset="0"/>
      </a:defRPr>
    </a:lvl2pPr>
    <a:lvl3pPr marL="914370" algn="l" rtl="0" fontAlgn="base">
      <a:spcBef>
        <a:spcPct val="0"/>
      </a:spcBef>
      <a:spcAft>
        <a:spcPct val="0"/>
      </a:spcAft>
      <a:defRPr sz="2000" b="1" kern="1200">
        <a:solidFill>
          <a:schemeClr val="tx1"/>
        </a:solidFill>
        <a:latin typeface="Arial" charset="0"/>
        <a:ea typeface="ＭＳ Ｐゴシック" pitchFamily="34" charset="-128"/>
        <a:cs typeface="Arial" charset="0"/>
      </a:defRPr>
    </a:lvl3pPr>
    <a:lvl4pPr marL="1371555" algn="l" rtl="0" fontAlgn="base">
      <a:spcBef>
        <a:spcPct val="0"/>
      </a:spcBef>
      <a:spcAft>
        <a:spcPct val="0"/>
      </a:spcAft>
      <a:defRPr sz="2000" b="1" kern="1200">
        <a:solidFill>
          <a:schemeClr val="tx1"/>
        </a:solidFill>
        <a:latin typeface="Arial" charset="0"/>
        <a:ea typeface="ＭＳ Ｐゴシック" pitchFamily="34" charset="-128"/>
        <a:cs typeface="Arial" charset="0"/>
      </a:defRPr>
    </a:lvl4pPr>
    <a:lvl5pPr marL="1828741" algn="l" rtl="0" fontAlgn="base">
      <a:spcBef>
        <a:spcPct val="0"/>
      </a:spcBef>
      <a:spcAft>
        <a:spcPct val="0"/>
      </a:spcAft>
      <a:defRPr sz="2000" b="1" kern="1200">
        <a:solidFill>
          <a:schemeClr val="tx1"/>
        </a:solidFill>
        <a:latin typeface="Arial" charset="0"/>
        <a:ea typeface="ＭＳ Ｐゴシック" pitchFamily="34" charset="-128"/>
        <a:cs typeface="Arial" charset="0"/>
      </a:defRPr>
    </a:lvl5pPr>
    <a:lvl6pPr marL="2285926" algn="l" defTabSz="914370" rtl="0" eaLnBrk="1" latinLnBrk="0" hangingPunct="1">
      <a:defRPr sz="2000" b="1" kern="1200">
        <a:solidFill>
          <a:schemeClr val="tx1"/>
        </a:solidFill>
        <a:latin typeface="Arial" charset="0"/>
        <a:ea typeface="ＭＳ Ｐゴシック" pitchFamily="34" charset="-128"/>
        <a:cs typeface="Arial" charset="0"/>
      </a:defRPr>
    </a:lvl6pPr>
    <a:lvl7pPr marL="2743111" algn="l" defTabSz="914370" rtl="0" eaLnBrk="1" latinLnBrk="0" hangingPunct="1">
      <a:defRPr sz="2000" b="1" kern="1200">
        <a:solidFill>
          <a:schemeClr val="tx1"/>
        </a:solidFill>
        <a:latin typeface="Arial" charset="0"/>
        <a:ea typeface="ＭＳ Ｐゴシック" pitchFamily="34" charset="-128"/>
        <a:cs typeface="Arial" charset="0"/>
      </a:defRPr>
    </a:lvl7pPr>
    <a:lvl8pPr marL="3200296" algn="l" defTabSz="914370" rtl="0" eaLnBrk="1" latinLnBrk="0" hangingPunct="1">
      <a:defRPr sz="2000" b="1" kern="1200">
        <a:solidFill>
          <a:schemeClr val="tx1"/>
        </a:solidFill>
        <a:latin typeface="Arial" charset="0"/>
        <a:ea typeface="ＭＳ Ｐゴシック" pitchFamily="34" charset="-128"/>
        <a:cs typeface="Arial" charset="0"/>
      </a:defRPr>
    </a:lvl8pPr>
    <a:lvl9pPr marL="3657481" algn="l" defTabSz="914370" rtl="0" eaLnBrk="1" latinLnBrk="0" hangingPunct="1">
      <a:defRPr sz="2000" b="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1433">
          <p15:clr>
            <a:srgbClr val="A4A3A4"/>
          </p15:clr>
        </p15:guide>
        <p15:guide id="2" pos="929">
          <p15:clr>
            <a:srgbClr val="A4A3A4"/>
          </p15:clr>
        </p15:guide>
        <p15:guide id="3" pos="5699">
          <p15:clr>
            <a:srgbClr val="A4A3A4"/>
          </p15:clr>
        </p15:guide>
        <p15:guide id="4" pos="294">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2" userDrawn="1">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und, Ulrike (UBSKM)" initials="UF" lastIdx="8" clrIdx="0"/>
  <p:cmAuthor id="1" name="Beck, Friederike" initials="FB" lastIdx="4" clrIdx="1"/>
  <p:cmAuthor id="2" name="Frink, Alexandra (UBSKM)" initials="AF" lastIdx="25" clrIdx="2"/>
  <p:cmAuthor id="3" name="Imran Ayata" initials="" lastIdx="0" clrIdx="3"/>
  <p:cmAuthor id="4" name="Jonas Lieder" initials="JL" lastIdx="2"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8FF"/>
    <a:srgbClr val="9B9B9B"/>
    <a:srgbClr val="FABA00"/>
    <a:srgbClr val="82CDF5"/>
    <a:srgbClr val="CFE6DC"/>
    <a:srgbClr val="FFE560"/>
    <a:srgbClr val="0070C0"/>
    <a:srgbClr val="9BBE0A"/>
    <a:srgbClr val="0092D2"/>
    <a:srgbClr val="008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0" autoAdjust="0"/>
    <p:restoredTop sz="95557" autoAdjust="0"/>
  </p:normalViewPr>
  <p:slideViewPr>
    <p:cSldViewPr snapToGrid="0" snapToObjects="1">
      <p:cViewPr varScale="1">
        <p:scale>
          <a:sx n="113" d="100"/>
          <a:sy n="113" d="100"/>
        </p:scale>
        <p:origin x="-906" y="-102"/>
      </p:cViewPr>
      <p:guideLst>
        <p:guide orient="horz" pos="1433"/>
        <p:guide pos="929"/>
        <p:guide pos="5699"/>
        <p:guide pos="294"/>
      </p:guideLst>
    </p:cSldViewPr>
  </p:slideViewPr>
  <p:outlineViewPr>
    <p:cViewPr>
      <p:scale>
        <a:sx n="33" d="100"/>
        <a:sy n="33" d="100"/>
      </p:scale>
      <p:origin x="0" y="7224"/>
    </p:cViewPr>
  </p:outlineViewPr>
  <p:notesTextViewPr>
    <p:cViewPr>
      <p:scale>
        <a:sx n="100" d="100"/>
        <a:sy n="100" d="100"/>
      </p:scale>
      <p:origin x="0" y="0"/>
    </p:cViewPr>
  </p:notesTextViewPr>
  <p:sorterViewPr>
    <p:cViewPr>
      <p:scale>
        <a:sx n="160" d="100"/>
        <a:sy n="160" d="100"/>
      </p:scale>
      <p:origin x="0" y="7576"/>
    </p:cViewPr>
  </p:sorterViewPr>
  <p:notesViewPr>
    <p:cSldViewPr>
      <p:cViewPr varScale="1">
        <p:scale>
          <a:sx n="68" d="100"/>
          <a:sy n="68" d="100"/>
        </p:scale>
        <p:origin x="2488" y="232"/>
      </p:cViewPr>
      <p:guideLst>
        <p:guide orient="horz" pos="3110"/>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3" y="1"/>
            <a:ext cx="294618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0" hangingPunct="0">
              <a:defRPr sz="1200">
                <a:latin typeface="Arial" charset="0"/>
                <a:ea typeface="ＭＳ Ｐゴシック" pitchFamily="-111" charset="-128"/>
                <a:cs typeface="+mn-cs"/>
              </a:defRPr>
            </a:lvl1pPr>
          </a:lstStyle>
          <a:p>
            <a:pPr>
              <a:defRPr/>
            </a:pPr>
            <a:endParaRPr lang="de-DE"/>
          </a:p>
        </p:txBody>
      </p:sp>
      <p:sp>
        <p:nvSpPr>
          <p:cNvPr id="94211" name="Rectangle 3"/>
          <p:cNvSpPr>
            <a:spLocks noGrp="1" noChangeArrowheads="1"/>
          </p:cNvSpPr>
          <p:nvPr>
            <p:ph type="dt" sz="quarter" idx="1"/>
          </p:nvPr>
        </p:nvSpPr>
        <p:spPr bwMode="auto">
          <a:xfrm>
            <a:off x="3849901" y="1"/>
            <a:ext cx="2946189" cy="49641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0" hangingPunct="0">
              <a:defRPr sz="1200">
                <a:latin typeface="Arial" charset="0"/>
                <a:ea typeface="ＭＳ Ｐゴシック" pitchFamily="-111" charset="-128"/>
                <a:cs typeface="+mn-cs"/>
              </a:defRPr>
            </a:lvl1pPr>
          </a:lstStyle>
          <a:p>
            <a:pPr>
              <a:defRPr/>
            </a:pPr>
            <a:fld id="{7C914224-92C7-453B-924A-3BCADB0CADD5}" type="datetimeFigureOut">
              <a:rPr lang="de-DE"/>
              <a:pPr>
                <a:defRPr/>
              </a:pPr>
              <a:t>18.06.2018</a:t>
            </a:fld>
            <a:endParaRPr lang="de-DE"/>
          </a:p>
        </p:txBody>
      </p:sp>
      <p:sp>
        <p:nvSpPr>
          <p:cNvPr id="94212" name="Rectangle 4"/>
          <p:cNvSpPr>
            <a:spLocks noGrp="1" noChangeArrowheads="1"/>
          </p:cNvSpPr>
          <p:nvPr>
            <p:ph type="ftr" sz="quarter" idx="2"/>
          </p:nvPr>
        </p:nvSpPr>
        <p:spPr bwMode="auto">
          <a:xfrm>
            <a:off x="3" y="9430223"/>
            <a:ext cx="294618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0" hangingPunct="0">
              <a:defRPr sz="1200">
                <a:latin typeface="Arial" charset="0"/>
                <a:ea typeface="ＭＳ Ｐゴシック" pitchFamily="-111" charset="-128"/>
                <a:cs typeface="+mn-cs"/>
              </a:defRPr>
            </a:lvl1pPr>
          </a:lstStyle>
          <a:p>
            <a:pPr>
              <a:defRPr/>
            </a:pPr>
            <a:endParaRPr lang="de-DE"/>
          </a:p>
        </p:txBody>
      </p:sp>
      <p:sp>
        <p:nvSpPr>
          <p:cNvPr id="94213" name="Rectangle 5"/>
          <p:cNvSpPr>
            <a:spLocks noGrp="1" noChangeArrowheads="1"/>
          </p:cNvSpPr>
          <p:nvPr>
            <p:ph type="sldNum" sz="quarter" idx="3"/>
          </p:nvPr>
        </p:nvSpPr>
        <p:spPr bwMode="auto">
          <a:xfrm>
            <a:off x="3849901" y="9430223"/>
            <a:ext cx="2946189" cy="49641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0" hangingPunct="0">
              <a:defRPr sz="1200">
                <a:latin typeface="Arial" charset="0"/>
                <a:ea typeface="ＭＳ Ｐゴシック" pitchFamily="-111" charset="-128"/>
                <a:cs typeface="+mn-cs"/>
              </a:defRPr>
            </a:lvl1pPr>
          </a:lstStyle>
          <a:p>
            <a:pPr>
              <a:defRPr/>
            </a:pPr>
            <a:fld id="{BB66C8A6-BC6A-4BFB-B008-4A97A121EB20}" type="slidenum">
              <a:rPr lang="de-DE"/>
              <a:pPr>
                <a:defRPr/>
              </a:pPr>
              <a:t>‹Nr.›</a:t>
            </a:fld>
            <a:endParaRPr lang="de-DE"/>
          </a:p>
        </p:txBody>
      </p:sp>
    </p:spTree>
    <p:extLst>
      <p:ext uri="{BB962C8B-B14F-4D97-AF65-F5344CB8AC3E}">
        <p14:creationId xmlns:p14="http://schemas.microsoft.com/office/powerpoint/2010/main" val="2861726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1"/>
            <a:ext cx="2946189" cy="494821"/>
          </a:xfrm>
          <a:prstGeom prst="rect">
            <a:avLst/>
          </a:prstGeom>
          <a:noFill/>
          <a:ln w="9525">
            <a:noFill/>
            <a:miter lim="800000"/>
            <a:headEnd/>
            <a:tailEnd/>
          </a:ln>
          <a:effectLst/>
        </p:spPr>
        <p:txBody>
          <a:bodyPr vert="horz" wrap="square" lIns="95714" tIns="47858" rIns="95714" bIns="47858" numCol="1" anchor="t" anchorCtr="0" compatLnSpc="1">
            <a:prstTxWarp prst="textNoShape">
              <a:avLst/>
            </a:prstTxWarp>
          </a:bodyPr>
          <a:lstStyle>
            <a:lvl1pPr defTabSz="957109">
              <a:defRPr sz="1300" b="0">
                <a:latin typeface="Arial" pitchFamily="-111" charset="0"/>
                <a:ea typeface="+mn-ea"/>
                <a:cs typeface="+mn-cs"/>
              </a:defRPr>
            </a:lvl1pPr>
          </a:lstStyle>
          <a:p>
            <a:pPr>
              <a:defRPr/>
            </a:pPr>
            <a:endParaRPr lang="de-DE"/>
          </a:p>
        </p:txBody>
      </p:sp>
      <p:sp>
        <p:nvSpPr>
          <p:cNvPr id="4099" name="Rectangle 3"/>
          <p:cNvSpPr>
            <a:spLocks noGrp="1" noChangeArrowheads="1"/>
          </p:cNvSpPr>
          <p:nvPr>
            <p:ph type="dt" idx="1"/>
          </p:nvPr>
        </p:nvSpPr>
        <p:spPr bwMode="auto">
          <a:xfrm>
            <a:off x="3849901" y="1"/>
            <a:ext cx="2946189" cy="494821"/>
          </a:xfrm>
          <a:prstGeom prst="rect">
            <a:avLst/>
          </a:prstGeom>
          <a:noFill/>
          <a:ln w="9525">
            <a:noFill/>
            <a:miter lim="800000"/>
            <a:headEnd/>
            <a:tailEnd/>
          </a:ln>
          <a:effectLst/>
        </p:spPr>
        <p:txBody>
          <a:bodyPr vert="horz" wrap="square" lIns="95714" tIns="47858" rIns="95714" bIns="47858" numCol="1" anchor="t" anchorCtr="0" compatLnSpc="1">
            <a:prstTxWarp prst="textNoShape">
              <a:avLst/>
            </a:prstTxWarp>
          </a:bodyPr>
          <a:lstStyle>
            <a:lvl1pPr algn="r" defTabSz="957109">
              <a:defRPr sz="1300" b="0">
                <a:latin typeface="Arial" pitchFamily="-111" charset="0"/>
                <a:ea typeface="+mn-ea"/>
                <a:cs typeface="+mn-cs"/>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4316"/>
            <a:ext cx="5438140" cy="4467701"/>
          </a:xfrm>
          <a:prstGeom prst="rect">
            <a:avLst/>
          </a:prstGeom>
          <a:noFill/>
          <a:ln w="9525">
            <a:noFill/>
            <a:miter lim="800000"/>
            <a:headEnd/>
            <a:tailEnd/>
          </a:ln>
          <a:effectLst/>
        </p:spPr>
        <p:txBody>
          <a:bodyPr vert="horz" wrap="square" lIns="95714" tIns="47858" rIns="95714" bIns="4785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3" y="9431815"/>
            <a:ext cx="2946189" cy="494821"/>
          </a:xfrm>
          <a:prstGeom prst="rect">
            <a:avLst/>
          </a:prstGeom>
          <a:noFill/>
          <a:ln w="9525">
            <a:noFill/>
            <a:miter lim="800000"/>
            <a:headEnd/>
            <a:tailEnd/>
          </a:ln>
          <a:effectLst/>
        </p:spPr>
        <p:txBody>
          <a:bodyPr vert="horz" wrap="square" lIns="95714" tIns="47858" rIns="95714" bIns="47858" numCol="1" anchor="b" anchorCtr="0" compatLnSpc="1">
            <a:prstTxWarp prst="textNoShape">
              <a:avLst/>
            </a:prstTxWarp>
          </a:bodyPr>
          <a:lstStyle>
            <a:lvl1pPr defTabSz="957109">
              <a:defRPr sz="1300" b="0">
                <a:latin typeface="Arial" pitchFamily="-111" charset="0"/>
                <a:ea typeface="+mn-ea"/>
                <a:cs typeface="+mn-cs"/>
              </a:defRPr>
            </a:lvl1pPr>
          </a:lstStyle>
          <a:p>
            <a:pPr>
              <a:defRPr/>
            </a:pPr>
            <a:endParaRPr lang="de-DE"/>
          </a:p>
        </p:txBody>
      </p:sp>
      <p:sp>
        <p:nvSpPr>
          <p:cNvPr id="4103" name="Rectangle 7"/>
          <p:cNvSpPr>
            <a:spLocks noGrp="1" noChangeArrowheads="1"/>
          </p:cNvSpPr>
          <p:nvPr>
            <p:ph type="sldNum" sz="quarter" idx="5"/>
          </p:nvPr>
        </p:nvSpPr>
        <p:spPr bwMode="auto">
          <a:xfrm>
            <a:off x="3849901" y="9431815"/>
            <a:ext cx="2946189" cy="494821"/>
          </a:xfrm>
          <a:prstGeom prst="rect">
            <a:avLst/>
          </a:prstGeom>
          <a:noFill/>
          <a:ln w="9525">
            <a:noFill/>
            <a:miter lim="800000"/>
            <a:headEnd/>
            <a:tailEnd/>
          </a:ln>
          <a:effectLst/>
        </p:spPr>
        <p:txBody>
          <a:bodyPr vert="horz" wrap="square" lIns="95714" tIns="47858" rIns="95714" bIns="47858" numCol="1" anchor="b" anchorCtr="0" compatLnSpc="1">
            <a:prstTxWarp prst="textNoShape">
              <a:avLst/>
            </a:prstTxWarp>
          </a:bodyPr>
          <a:lstStyle>
            <a:lvl1pPr algn="r" defTabSz="957109">
              <a:defRPr sz="1300" b="0">
                <a:latin typeface="Arial" charset="0"/>
                <a:ea typeface="ＭＳ Ｐゴシック" pitchFamily="-111" charset="-128"/>
                <a:cs typeface="+mn-cs"/>
              </a:defRPr>
            </a:lvl1pPr>
          </a:lstStyle>
          <a:p>
            <a:pPr>
              <a:defRPr/>
            </a:pPr>
            <a:fld id="{230B5E2C-9F4A-4E7C-8B44-7C2775F7B873}" type="slidenum">
              <a:rPr lang="de-DE"/>
              <a:pPr>
                <a:defRPr/>
              </a:pPr>
              <a:t>‹Nr.›</a:t>
            </a:fld>
            <a:endParaRPr lang="de-DE"/>
          </a:p>
        </p:txBody>
      </p:sp>
    </p:spTree>
    <p:extLst>
      <p:ext uri="{BB962C8B-B14F-4D97-AF65-F5344CB8AC3E}">
        <p14:creationId xmlns:p14="http://schemas.microsoft.com/office/powerpoint/2010/main" val="277912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ＭＳ Ｐゴシック" pitchFamily="-111" charset="-128"/>
      </a:defRPr>
    </a:lvl1pPr>
    <a:lvl2pPr marL="457185"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mn-cs"/>
      </a:defRPr>
    </a:lvl2pPr>
    <a:lvl3pPr marL="914370"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mn-cs"/>
      </a:defRPr>
    </a:lvl3pPr>
    <a:lvl4pPr marL="1371555"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mn-cs"/>
      </a:defRPr>
    </a:lvl4pPr>
    <a:lvl5pPr marL="1828741"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mn-cs"/>
      </a:defRPr>
    </a:lvl5pPr>
    <a:lvl6pPr marL="2285926" algn="l" defTabSz="457185" rtl="0" eaLnBrk="1" latinLnBrk="0" hangingPunct="1">
      <a:defRPr sz="1200" kern="1200">
        <a:solidFill>
          <a:schemeClr val="tx1"/>
        </a:solidFill>
        <a:latin typeface="+mn-lt"/>
        <a:ea typeface="+mn-ea"/>
        <a:cs typeface="+mn-cs"/>
      </a:defRPr>
    </a:lvl6pPr>
    <a:lvl7pPr marL="2743111" algn="l" defTabSz="457185" rtl="0" eaLnBrk="1" latinLnBrk="0" hangingPunct="1">
      <a:defRPr sz="1200" kern="1200">
        <a:solidFill>
          <a:schemeClr val="tx1"/>
        </a:solidFill>
        <a:latin typeface="+mn-lt"/>
        <a:ea typeface="+mn-ea"/>
        <a:cs typeface="+mn-cs"/>
      </a:defRPr>
    </a:lvl7pPr>
    <a:lvl8pPr marL="3200296" algn="l" defTabSz="457185" rtl="0" eaLnBrk="1" latinLnBrk="0" hangingPunct="1">
      <a:defRPr sz="1200" kern="1200">
        <a:solidFill>
          <a:schemeClr val="tx1"/>
        </a:solidFill>
        <a:latin typeface="+mn-lt"/>
        <a:ea typeface="+mn-ea"/>
        <a:cs typeface="+mn-cs"/>
      </a:defRPr>
    </a:lvl8pPr>
    <a:lvl9pPr marL="3657481" algn="l" defTabSz="45718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 FOLIE">
    <p:spTree>
      <p:nvGrpSpPr>
        <p:cNvPr id="1" name=""/>
        <p:cNvGrpSpPr/>
        <p:nvPr/>
      </p:nvGrpSpPr>
      <p:grpSpPr>
        <a:xfrm>
          <a:off x="0" y="0"/>
          <a:ext cx="0" cy="0"/>
          <a:chOff x="0" y="0"/>
          <a:chExt cx="0" cy="0"/>
        </a:xfrm>
      </p:grpSpPr>
      <p:sp>
        <p:nvSpPr>
          <p:cNvPr id="10" name="Rechteck 9"/>
          <p:cNvSpPr/>
          <p:nvPr userDrawn="1"/>
        </p:nvSpPr>
        <p:spPr>
          <a:xfrm>
            <a:off x="170706" y="990601"/>
            <a:ext cx="8802588" cy="5448836"/>
          </a:xfrm>
          <a:prstGeom prst="rect">
            <a:avLst/>
          </a:prstGeom>
          <a:solidFill>
            <a:srgbClr val="FAB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8045" y="1358185"/>
            <a:ext cx="4687910" cy="4687910"/>
          </a:xfrm>
          <a:prstGeom prst="rect">
            <a:avLst/>
          </a:prstGeom>
        </p:spPr>
      </p:pic>
      <p:pic>
        <p:nvPicPr>
          <p:cNvPr id="6" name="Bild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ER GRÜN">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2537325"/>
            <a:ext cx="7659756" cy="942717"/>
          </a:xfrm>
          <a:ln w="57150">
            <a:solidFill>
              <a:srgbClr val="CFE6DC"/>
            </a:solidFill>
            <a:miter lim="800000"/>
          </a:ln>
        </p:spPr>
        <p:txBody>
          <a:bodyPr wrap="square" tIns="180000" bIns="144000" anchor="ctr" anchorCtr="0">
            <a:spAutoFit/>
          </a:bodyPr>
          <a:lstStyle>
            <a:lvl1pPr marL="0" indent="-342889" algn="ctr">
              <a:spcBef>
                <a:spcPts val="0"/>
              </a:spcBef>
              <a:buFontTx/>
              <a:buNone/>
              <a:defRPr sz="40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9"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0" name="Textfeld 9"/>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GELB">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2498502" y="481756"/>
            <a:ext cx="6374036" cy="215444"/>
          </a:xfrm>
          <a:ln w="57150">
            <a:noFill/>
            <a:miter lim="800000"/>
          </a:ln>
        </p:spPr>
        <p:txBody>
          <a:bodyPr wrap="square" lIns="0" tIns="0" rIns="0" bIns="0" anchor="b" anchorCtr="0">
            <a:spAutoFit/>
          </a:bodyPr>
          <a:lstStyle>
            <a:lvl1pPr marL="0" indent="-342889" algn="r">
              <a:spcBef>
                <a:spcPts val="0"/>
              </a:spcBef>
              <a:buFontTx/>
              <a:buNone/>
              <a:defRPr sz="1400" cap="none"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3" name="Bildplatzhalter 2"/>
          <p:cNvSpPr>
            <a:spLocks noGrp="1"/>
          </p:cNvSpPr>
          <p:nvPr>
            <p:ph type="pic" sz="quarter" idx="18" hasCustomPrompt="1"/>
          </p:nvPr>
        </p:nvSpPr>
        <p:spPr>
          <a:xfrm>
            <a:off x="684213" y="1179443"/>
            <a:ext cx="8188325" cy="5261045"/>
          </a:xfrm>
          <a:pattFill prst="pct5">
            <a:fgClr>
              <a:schemeClr val="accent1"/>
            </a:fgClr>
            <a:bgClr>
              <a:schemeClr val="bg1"/>
            </a:bgClr>
          </a:pattFill>
          <a:ln w="57150">
            <a:solidFill>
              <a:srgbClr val="FABA00"/>
            </a:solidFill>
            <a:miter lim="800000"/>
          </a:ln>
        </p:spPr>
        <p:txBody>
          <a:bodyPr lIns="108000" tIns="108000" rIns="108000" bIns="108000"/>
          <a:lstStyle>
            <a:lvl1pPr marL="0" indent="0">
              <a:spcBef>
                <a:spcPts val="0"/>
              </a:spcBef>
              <a:buFontTx/>
              <a:buNone/>
              <a:defRPr sz="2000" baseline="0">
                <a:latin typeface="UKASK Kohinoor Bold"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dirty="0" smtClean="0"/>
              <a:t>AUF DAS SYMBOL KLICKEN UND BILD AUSWÄHLEN</a:t>
            </a:r>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3"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4" name="Textfeld 13"/>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401" userDrawn="1">
          <p15:clr>
            <a:srgbClr val="FBAE40"/>
          </p15:clr>
        </p15:guide>
        <p15:guide id="2" pos="4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BILDER GRÜN">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2498502" y="481756"/>
            <a:ext cx="6374036" cy="215444"/>
          </a:xfrm>
          <a:ln w="57150">
            <a:noFill/>
            <a:miter lim="800000"/>
          </a:ln>
        </p:spPr>
        <p:txBody>
          <a:bodyPr wrap="square" lIns="0" tIns="0" rIns="0" bIns="0" anchor="b" anchorCtr="0">
            <a:spAutoFit/>
          </a:bodyPr>
          <a:lstStyle>
            <a:lvl1pPr marL="0" indent="-342889" algn="r">
              <a:spcBef>
                <a:spcPts val="0"/>
              </a:spcBef>
              <a:buFontTx/>
              <a:buNone/>
              <a:defRPr sz="1400" cap="none"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3" name="Bildplatzhalter 2"/>
          <p:cNvSpPr>
            <a:spLocks noGrp="1"/>
          </p:cNvSpPr>
          <p:nvPr>
            <p:ph type="pic" sz="quarter" idx="18" hasCustomPrompt="1"/>
          </p:nvPr>
        </p:nvSpPr>
        <p:spPr>
          <a:xfrm>
            <a:off x="684213" y="1179443"/>
            <a:ext cx="3942000" cy="5259600"/>
          </a:xfrm>
          <a:pattFill prst="pct5">
            <a:fgClr>
              <a:schemeClr val="accent1"/>
            </a:fgClr>
            <a:bgClr>
              <a:schemeClr val="bg1"/>
            </a:bgClr>
          </a:pattFill>
          <a:ln w="57150">
            <a:solidFill>
              <a:srgbClr val="CFE6DC"/>
            </a:solidFill>
            <a:miter lim="800000"/>
          </a:ln>
        </p:spPr>
        <p:txBody>
          <a:bodyPr lIns="108000" tIns="108000" rIns="108000" bIns="108000"/>
          <a:lstStyle>
            <a:lvl1pPr marL="0" indent="0">
              <a:spcBef>
                <a:spcPts val="0"/>
              </a:spcBef>
              <a:buFontTx/>
              <a:buNone/>
              <a:defRPr sz="1000" b="1" i="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dirty="0" smtClean="0"/>
              <a:t>AUF DAS SYMBOL KLICKEN UND BILD AUSWÄHLEN</a:t>
            </a:r>
            <a:endParaRPr lang="de-DE" dirty="0"/>
          </a:p>
        </p:txBody>
      </p:sp>
      <p:sp>
        <p:nvSpPr>
          <p:cNvPr id="7" name="Bildplatzhalter 2"/>
          <p:cNvSpPr>
            <a:spLocks noGrp="1"/>
          </p:cNvSpPr>
          <p:nvPr>
            <p:ph type="pic" sz="quarter" idx="19" hasCustomPrompt="1"/>
          </p:nvPr>
        </p:nvSpPr>
        <p:spPr>
          <a:xfrm>
            <a:off x="4930538" y="1179443"/>
            <a:ext cx="3942000" cy="5259600"/>
          </a:xfrm>
          <a:pattFill prst="pct5">
            <a:fgClr>
              <a:schemeClr val="accent1"/>
            </a:fgClr>
            <a:bgClr>
              <a:schemeClr val="bg1"/>
            </a:bgClr>
          </a:pattFill>
          <a:ln w="57150">
            <a:solidFill>
              <a:srgbClr val="CFE6DC"/>
            </a:solidFill>
            <a:miter lim="800000"/>
          </a:ln>
        </p:spPr>
        <p:txBody>
          <a:bodyPr lIns="108000" tIns="108000" rIns="108000" bIns="108000"/>
          <a:lstStyle>
            <a:lvl1pPr marL="342889" marR="0" indent="-342889" algn="l" defTabSz="914400" rtl="0" eaLnBrk="1" fontAlgn="base" latinLnBrk="0" hangingPunct="1">
              <a:lnSpc>
                <a:spcPct val="100000"/>
              </a:lnSpc>
              <a:spcBef>
                <a:spcPct val="20000"/>
              </a:spcBef>
              <a:spcAft>
                <a:spcPct val="0"/>
              </a:spcAft>
              <a:buClrTx/>
              <a:buSzTx/>
              <a:buFontTx/>
              <a:buNone/>
              <a:tabLst/>
              <a:defRPr sz="1000" b="1" i="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dirty="0" smtClean="0"/>
              <a:t>AUF DAS SYMBOL KLICKEN UND BILD AUSWÄHLEN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4"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5" name="Textfeld 14"/>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401">
          <p15:clr>
            <a:srgbClr val="FBAE40"/>
          </p15:clr>
        </p15:guide>
        <p15:guide id="2" pos="4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UND TEXT-FOLIE">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1368893"/>
            <a:ext cx="7540418" cy="727274"/>
          </a:xfrm>
          <a:ln w="57150">
            <a:solidFill>
              <a:srgbClr val="FABA00"/>
            </a:solid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4" name="Bildplatzhalter 2"/>
          <p:cNvSpPr>
            <a:spLocks noGrp="1"/>
          </p:cNvSpPr>
          <p:nvPr>
            <p:ph type="pic" sz="quarter" idx="18" hasCustomPrompt="1"/>
          </p:nvPr>
        </p:nvSpPr>
        <p:spPr>
          <a:xfrm>
            <a:off x="684212" y="2515674"/>
            <a:ext cx="2940513" cy="3923369"/>
          </a:xfrm>
          <a:pattFill prst="pct5">
            <a:fgClr>
              <a:schemeClr val="accent1"/>
            </a:fgClr>
            <a:bgClr>
              <a:schemeClr val="bg1"/>
            </a:bgClr>
          </a:pattFill>
          <a:ln w="57150">
            <a:noFill/>
            <a:miter lim="800000"/>
          </a:ln>
        </p:spPr>
        <p:txBody>
          <a:bodyPr lIns="108000" tIns="108000" rIns="108000" bIns="108000"/>
          <a:lstStyle>
            <a:lvl1pPr marL="0" indent="0">
              <a:spcBef>
                <a:spcPts val="0"/>
              </a:spcBef>
              <a:buFontTx/>
              <a:buNone/>
              <a:defRPr sz="800" b="1" i="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dirty="0" smtClean="0"/>
              <a:t>AUF DAS SYMBOL KLICKEN UND BILD AUSWÄHLEN</a:t>
            </a:r>
            <a:endParaRPr lang="de-DE" dirty="0"/>
          </a:p>
        </p:txBody>
      </p:sp>
      <p:pic>
        <p:nvPicPr>
          <p:cNvPr id="15" name="Bild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21" name="Textplatzhalter 2"/>
          <p:cNvSpPr>
            <a:spLocks noGrp="1"/>
          </p:cNvSpPr>
          <p:nvPr>
            <p:ph type="body" sz="quarter" idx="21"/>
          </p:nvPr>
        </p:nvSpPr>
        <p:spPr>
          <a:xfrm>
            <a:off x="3750365" y="2515674"/>
            <a:ext cx="4735048"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2"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23" name="Textfeld 22"/>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STEN-FOLIE">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1368893"/>
            <a:ext cx="7540418" cy="727274"/>
          </a:xfrm>
          <a:ln w="57150">
            <a:no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6" name="Bild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7"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8" name="Textfeld 17"/>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
        <p:nvSpPr>
          <p:cNvPr id="20" name="Textplatzhalter 2"/>
          <p:cNvSpPr>
            <a:spLocks noGrp="1"/>
          </p:cNvSpPr>
          <p:nvPr>
            <p:ph type="body" sz="quarter" idx="21"/>
          </p:nvPr>
        </p:nvSpPr>
        <p:spPr>
          <a:xfrm>
            <a:off x="3346174" y="2498742"/>
            <a:ext cx="2340000" cy="3712453"/>
          </a:xfrm>
          <a:ln w="57150">
            <a:solidFill>
              <a:schemeClr val="accent1"/>
            </a:solidFill>
            <a:miter lim="800000"/>
          </a:ln>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2" name="Textplatzhalter 2"/>
          <p:cNvSpPr>
            <a:spLocks noGrp="1"/>
          </p:cNvSpPr>
          <p:nvPr>
            <p:ph type="body" sz="quarter" idx="22"/>
          </p:nvPr>
        </p:nvSpPr>
        <p:spPr>
          <a:xfrm>
            <a:off x="5963478" y="2498741"/>
            <a:ext cx="2340000" cy="3712453"/>
          </a:xfrm>
          <a:ln w="57150">
            <a:solidFill>
              <a:srgbClr val="82CDF5"/>
            </a:solidFill>
            <a:miter lim="800000"/>
          </a:ln>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4" name="Textplatzhalter 2"/>
          <p:cNvSpPr>
            <a:spLocks noGrp="1"/>
          </p:cNvSpPr>
          <p:nvPr>
            <p:ph type="body" sz="quarter" idx="23"/>
          </p:nvPr>
        </p:nvSpPr>
        <p:spPr>
          <a:xfrm>
            <a:off x="728870" y="2498740"/>
            <a:ext cx="2340000" cy="3712453"/>
          </a:xfrm>
          <a:ln w="57150">
            <a:solidFill>
              <a:srgbClr val="FABA00"/>
            </a:solidFill>
            <a:miter lim="800000"/>
          </a:ln>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IESSTEXTFOLIE VOLLGELB">
    <p:spTree>
      <p:nvGrpSpPr>
        <p:cNvPr id="1" name=""/>
        <p:cNvGrpSpPr/>
        <p:nvPr/>
      </p:nvGrpSpPr>
      <p:grpSpPr>
        <a:xfrm>
          <a:off x="0" y="0"/>
          <a:ext cx="0" cy="0"/>
          <a:chOff x="0" y="0"/>
          <a:chExt cx="0" cy="0"/>
        </a:xfrm>
      </p:grpSpPr>
      <p:sp>
        <p:nvSpPr>
          <p:cNvPr id="14" name="Rechteck 13"/>
          <p:cNvSpPr/>
          <p:nvPr userDrawn="1"/>
        </p:nvSpPr>
        <p:spPr>
          <a:xfrm>
            <a:off x="170706" y="990601"/>
            <a:ext cx="8802588" cy="5448836"/>
          </a:xfrm>
          <a:prstGeom prst="rect">
            <a:avLst/>
          </a:prstGeom>
          <a:solidFill>
            <a:srgbClr val="FAB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platzhalter 2"/>
          <p:cNvSpPr>
            <a:spLocks noGrp="1"/>
          </p:cNvSpPr>
          <p:nvPr>
            <p:ph type="body" sz="quarter" idx="17"/>
          </p:nvPr>
        </p:nvSpPr>
        <p:spPr>
          <a:xfrm>
            <a:off x="728870" y="1368893"/>
            <a:ext cx="7540418" cy="727274"/>
          </a:xfrm>
          <a:ln w="57150">
            <a:no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1" name="Bild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6"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7"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8" name="Textfeld 17"/>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IESSTEXTFOLIE VOLLBLAU">
    <p:spTree>
      <p:nvGrpSpPr>
        <p:cNvPr id="1" name=""/>
        <p:cNvGrpSpPr/>
        <p:nvPr/>
      </p:nvGrpSpPr>
      <p:grpSpPr>
        <a:xfrm>
          <a:off x="0" y="0"/>
          <a:ext cx="0" cy="0"/>
          <a:chOff x="0" y="0"/>
          <a:chExt cx="0" cy="0"/>
        </a:xfrm>
      </p:grpSpPr>
      <p:sp>
        <p:nvSpPr>
          <p:cNvPr id="8" name="Rechteck 7"/>
          <p:cNvSpPr/>
          <p:nvPr userDrawn="1"/>
        </p:nvSpPr>
        <p:spPr>
          <a:xfrm>
            <a:off x="170707" y="990601"/>
            <a:ext cx="8802588" cy="5448836"/>
          </a:xfrm>
          <a:prstGeom prst="rect">
            <a:avLst/>
          </a:prstGeom>
          <a:solidFill>
            <a:srgbClr val="82CD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platzhalter 2"/>
          <p:cNvSpPr>
            <a:spLocks noGrp="1"/>
          </p:cNvSpPr>
          <p:nvPr>
            <p:ph type="body" sz="quarter" idx="17"/>
          </p:nvPr>
        </p:nvSpPr>
        <p:spPr>
          <a:xfrm>
            <a:off x="728870" y="1368893"/>
            <a:ext cx="7540418" cy="727274"/>
          </a:xfrm>
          <a:ln w="57150">
            <a:no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5" name="Bild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8"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9"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20" name="Textfeld 19"/>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IESSTEXTFOLIE VOLLGRÜN">
    <p:spTree>
      <p:nvGrpSpPr>
        <p:cNvPr id="1" name=""/>
        <p:cNvGrpSpPr/>
        <p:nvPr/>
      </p:nvGrpSpPr>
      <p:grpSpPr>
        <a:xfrm>
          <a:off x="0" y="0"/>
          <a:ext cx="0" cy="0"/>
          <a:chOff x="0" y="0"/>
          <a:chExt cx="0" cy="0"/>
        </a:xfrm>
      </p:grpSpPr>
      <p:sp>
        <p:nvSpPr>
          <p:cNvPr id="12" name="Rechteck 11"/>
          <p:cNvSpPr/>
          <p:nvPr userDrawn="1"/>
        </p:nvSpPr>
        <p:spPr>
          <a:xfrm>
            <a:off x="170706" y="990600"/>
            <a:ext cx="8802588" cy="5448837"/>
          </a:xfrm>
          <a:prstGeom prst="rect">
            <a:avLst/>
          </a:prstGeom>
          <a:solidFill>
            <a:srgbClr val="CF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platzhalter 2"/>
          <p:cNvSpPr>
            <a:spLocks noGrp="1"/>
          </p:cNvSpPr>
          <p:nvPr>
            <p:ph type="body" sz="quarter" idx="17"/>
          </p:nvPr>
        </p:nvSpPr>
        <p:spPr>
          <a:xfrm>
            <a:off x="728870" y="1368893"/>
            <a:ext cx="7540418" cy="727274"/>
          </a:xfrm>
          <a:ln w="57150">
            <a:no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5" name="Bild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8"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9"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20" name="Textfeld 19"/>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HLUSSCHART">
    <p:spTree>
      <p:nvGrpSpPr>
        <p:cNvPr id="1" name=""/>
        <p:cNvGrpSpPr/>
        <p:nvPr/>
      </p:nvGrpSpPr>
      <p:grpSpPr>
        <a:xfrm>
          <a:off x="0" y="0"/>
          <a:ext cx="0" cy="0"/>
          <a:chOff x="0" y="0"/>
          <a:chExt cx="0" cy="0"/>
        </a:xfrm>
      </p:grpSpPr>
      <p:sp>
        <p:nvSpPr>
          <p:cNvPr id="12" name="Rechteck 11"/>
          <p:cNvSpPr/>
          <p:nvPr userDrawn="1"/>
        </p:nvSpPr>
        <p:spPr>
          <a:xfrm>
            <a:off x="728871" y="1908313"/>
            <a:ext cx="7699138" cy="4531124"/>
          </a:xfrm>
          <a:prstGeom prst="rect">
            <a:avLst/>
          </a:prstGeom>
          <a:noFill/>
          <a:ln w="57150" cap="sq">
            <a:solidFill>
              <a:srgbClr val="82CDF5"/>
            </a:solidFill>
            <a:miter lim="800000"/>
          </a:ln>
          <a:effectLst/>
        </p:spPr>
        <p:style>
          <a:lnRef idx="1">
            <a:schemeClr val="accent1"/>
          </a:lnRef>
          <a:fillRef idx="3">
            <a:schemeClr val="accent1"/>
          </a:fillRef>
          <a:effectRef idx="2">
            <a:schemeClr val="accent1"/>
          </a:effectRef>
          <a:fontRef idx="minor">
            <a:schemeClr val="lt1"/>
          </a:fontRef>
        </p:style>
        <p:txBody>
          <a:bodyPr lIns="288000" tIns="0" rIns="0" bIns="0" numCol="1" rtlCol="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de-DE" sz="5000" baseline="0" dirty="0" smtClean="0">
                <a:solidFill>
                  <a:sysClr val="windowText" lastClr="000000"/>
                </a:solidFill>
                <a:latin typeface="Arial" charset="0"/>
              </a:rPr>
              <a:t>VIELEN DANK!</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5000" baseline="0" dirty="0" smtClean="0">
              <a:solidFill>
                <a:sysClr val="windowText" lastClr="000000"/>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sz="5000" baseline="0" dirty="0" smtClean="0">
              <a:solidFill>
                <a:sysClr val="windowText" lastClr="000000"/>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400" baseline="0" dirty="0" smtClean="0">
                <a:solidFill>
                  <a:sysClr val="windowText" lastClr="000000"/>
                </a:solidFill>
                <a:latin typeface="Arial" charset="0"/>
              </a:rPr>
              <a:t>Weitere Informationen</a:t>
            </a:r>
          </a:p>
          <a:p>
            <a:pPr marL="0" marR="0" indent="0" algn="l" defTabSz="914400" rtl="0" eaLnBrk="1" fontAlgn="base" latinLnBrk="0" hangingPunct="1">
              <a:lnSpc>
                <a:spcPct val="100000"/>
              </a:lnSpc>
              <a:spcBef>
                <a:spcPct val="0"/>
              </a:spcBef>
              <a:spcAft>
                <a:spcPct val="0"/>
              </a:spcAft>
              <a:buClrTx/>
              <a:buSzTx/>
              <a:buFontTx/>
              <a:buNone/>
              <a:tabLst/>
              <a:defRPr/>
            </a:pPr>
            <a:r>
              <a:rPr lang="de-DE" sz="1400" b="0" baseline="0" dirty="0" smtClean="0">
                <a:solidFill>
                  <a:sysClr val="windowText" lastClr="000000"/>
                </a:solidFill>
                <a:latin typeface="Arial" charset="0"/>
              </a:rPr>
              <a:t>E-Mail: </a:t>
            </a:r>
            <a:r>
              <a:rPr lang="de-DE" sz="1400" b="0" baseline="0" dirty="0" err="1" smtClean="0">
                <a:solidFill>
                  <a:sysClr val="windowText" lastClr="000000"/>
                </a:solidFill>
                <a:latin typeface="Arial" charset="0"/>
              </a:rPr>
              <a:t>kontakt@aufarbeitungskommission.de</a:t>
            </a:r>
            <a:endParaRPr lang="de-DE" sz="1400" b="0" baseline="0" dirty="0" smtClean="0">
              <a:solidFill>
                <a:sysClr val="windowText" lastClr="000000"/>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400" b="0" baseline="0" dirty="0" smtClean="0">
                <a:solidFill>
                  <a:sysClr val="windowText" lastClr="000000"/>
                </a:solidFill>
                <a:latin typeface="Arial" charset="0"/>
              </a:rPr>
              <a:t>Website: </a:t>
            </a:r>
            <a:r>
              <a:rPr lang="de-DE" sz="1400" b="0" baseline="0" dirty="0" err="1" smtClean="0">
                <a:solidFill>
                  <a:sysClr val="windowText" lastClr="000000"/>
                </a:solidFill>
                <a:latin typeface="Arial" charset="0"/>
              </a:rPr>
              <a:t>www.aufarbeitungskommission.de</a:t>
            </a:r>
            <a:r>
              <a:rPr lang="de-DE" sz="1400" b="0" baseline="0" dirty="0" smtClean="0">
                <a:solidFill>
                  <a:sysClr val="windowText" lastClr="000000"/>
                </a:solidFill>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defRPr/>
            </a:pPr>
            <a:r>
              <a:rPr lang="de-DE" sz="1400" b="0" baseline="0" dirty="0" smtClean="0">
                <a:solidFill>
                  <a:sysClr val="windowText" lastClr="000000"/>
                </a:solidFill>
                <a:latin typeface="Arial" charset="0"/>
              </a:rPr>
              <a:t>Twitter: @</a:t>
            </a:r>
            <a:r>
              <a:rPr lang="de-DE" sz="1400" b="0" baseline="0" dirty="0" err="1" smtClean="0">
                <a:solidFill>
                  <a:sysClr val="windowText" lastClr="000000"/>
                </a:solidFill>
                <a:latin typeface="Arial" charset="0"/>
              </a:rPr>
              <a:t>ukask_de</a:t>
            </a:r>
            <a:endParaRPr lang="de-DE" sz="1400" b="0" baseline="0" dirty="0" smtClean="0">
              <a:solidFill>
                <a:sysClr val="windowText" lastClr="000000"/>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sz="1400" baseline="0" dirty="0" smtClean="0">
              <a:solidFill>
                <a:sysClr val="windowText" lastClr="000000"/>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400" baseline="0" dirty="0" smtClean="0">
                <a:solidFill>
                  <a:sysClr val="windowText" lastClr="000000"/>
                </a:solidFill>
                <a:latin typeface="Arial" charset="0"/>
              </a:rPr>
              <a:t>Infotelefon Aufarbeitung</a:t>
            </a:r>
          </a:p>
          <a:p>
            <a:pPr marL="0" marR="0" indent="0" algn="l" defTabSz="914400" rtl="0" eaLnBrk="1" fontAlgn="base" latinLnBrk="0" hangingPunct="1">
              <a:lnSpc>
                <a:spcPct val="100000"/>
              </a:lnSpc>
              <a:spcBef>
                <a:spcPct val="0"/>
              </a:spcBef>
              <a:spcAft>
                <a:spcPct val="0"/>
              </a:spcAft>
              <a:buClrTx/>
              <a:buSzTx/>
              <a:buFontTx/>
              <a:buNone/>
              <a:tabLst/>
              <a:defRPr/>
            </a:pPr>
            <a:r>
              <a:rPr lang="de-DE" sz="1400" baseline="0" dirty="0" smtClean="0">
                <a:solidFill>
                  <a:srgbClr val="82CDF5"/>
                </a:solidFill>
                <a:latin typeface="Arial" charset="0"/>
              </a:rPr>
              <a:t>0800 40 300 40 </a:t>
            </a:r>
            <a:r>
              <a:rPr lang="de-DE" sz="1400" b="0" baseline="0" dirty="0" smtClean="0">
                <a:solidFill>
                  <a:sysClr val="windowText" lastClr="000000"/>
                </a:solidFill>
                <a:latin typeface="Arial" charset="0"/>
              </a:rPr>
              <a:t>(kostenfrei und anonym)</a:t>
            </a:r>
            <a:endParaRPr lang="de-DE" sz="1400" b="0" baseline="0" dirty="0">
              <a:solidFill>
                <a:sysClr val="windowText" lastClr="000000"/>
              </a:solidFill>
              <a:latin typeface="Arial" charset="0"/>
            </a:endParaRPr>
          </a:p>
        </p:txBody>
      </p:sp>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591" y="5567921"/>
            <a:ext cx="344556" cy="344556"/>
          </a:xfrm>
          <a:prstGeom prst="rect">
            <a:avLst/>
          </a:prstGeom>
        </p:spPr>
      </p:pic>
      <p:pic>
        <p:nvPicPr>
          <p:cNvPr id="6" name="Bild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592" y="4482483"/>
            <a:ext cx="344556" cy="344556"/>
          </a:xfrm>
          <a:prstGeom prst="rect">
            <a:avLst/>
          </a:prstGeom>
        </p:spPr>
      </p:pic>
      <p:pic>
        <p:nvPicPr>
          <p:cNvPr id="7" name="Bild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GELB">
    <p:spTree>
      <p:nvGrpSpPr>
        <p:cNvPr id="1" name=""/>
        <p:cNvGrpSpPr/>
        <p:nvPr/>
      </p:nvGrpSpPr>
      <p:grpSpPr>
        <a:xfrm>
          <a:off x="0" y="0"/>
          <a:ext cx="0" cy="0"/>
          <a:chOff x="0" y="0"/>
          <a:chExt cx="0" cy="0"/>
        </a:xfrm>
      </p:grpSpPr>
      <p:sp>
        <p:nvSpPr>
          <p:cNvPr id="10" name="Rechteck 9"/>
          <p:cNvSpPr/>
          <p:nvPr userDrawn="1"/>
        </p:nvSpPr>
        <p:spPr>
          <a:xfrm>
            <a:off x="170706" y="990601"/>
            <a:ext cx="8802588" cy="5448836"/>
          </a:xfrm>
          <a:prstGeom prst="rect">
            <a:avLst/>
          </a:prstGeom>
          <a:solidFill>
            <a:srgbClr val="FAB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4079" y="4262871"/>
            <a:ext cx="2191326" cy="2191326"/>
          </a:xfrm>
          <a:prstGeom prst="rect">
            <a:avLst/>
          </a:prstGeom>
        </p:spPr>
      </p:pic>
      <p:sp>
        <p:nvSpPr>
          <p:cNvPr id="21" name="Textplatzhalter 16"/>
          <p:cNvSpPr>
            <a:spLocks noGrp="1"/>
          </p:cNvSpPr>
          <p:nvPr>
            <p:ph type="body" sz="quarter" idx="10"/>
          </p:nvPr>
        </p:nvSpPr>
        <p:spPr>
          <a:xfrm>
            <a:off x="684213" y="1070506"/>
            <a:ext cx="7035800" cy="3143686"/>
          </a:xfrm>
        </p:spPr>
        <p:txBody>
          <a:bodyPr anchor="b" anchorCtr="0"/>
          <a:lstStyle>
            <a:lvl1pPr marL="0" indent="0">
              <a:lnSpc>
                <a:spcPct val="100000"/>
              </a:lnSpc>
              <a:buFontTx/>
              <a:buNone/>
              <a:defRPr sz="38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5" name="Textplatzhalter 18"/>
          <p:cNvSpPr>
            <a:spLocks noGrp="1"/>
          </p:cNvSpPr>
          <p:nvPr>
            <p:ph type="body" sz="quarter" idx="11"/>
          </p:nvPr>
        </p:nvSpPr>
        <p:spPr>
          <a:xfrm>
            <a:off x="684213" y="4294097"/>
            <a:ext cx="5624512" cy="1809841"/>
          </a:xfrm>
        </p:spPr>
        <p:txBody>
          <a:bodyPr/>
          <a:lstStyle>
            <a:lvl1pPr marL="0" indent="0">
              <a:lnSpc>
                <a:spcPct val="120000"/>
              </a:lnSpc>
              <a:buFontTx/>
              <a:buNone/>
              <a:defRPr sz="20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7" name="Bild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Tree>
    <p:extLst/>
  </p:cSld>
  <p:clrMapOvr>
    <a:masterClrMapping/>
  </p:clrMapOvr>
  <p:extLst mod="1">
    <p:ext uri="{DCECCB84-F9BA-43D5-87BE-67443E8EF086}">
      <p15:sldGuideLst xmlns:p15="http://schemas.microsoft.com/office/powerpoint/2012/main" xmlns="">
        <p15:guide id="1" orient="horz" pos="1344" userDrawn="1">
          <p15:clr>
            <a:srgbClr val="FBAE40"/>
          </p15:clr>
        </p15:guide>
        <p15:guide id="2" pos="4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sp>
        <p:nvSpPr>
          <p:cNvPr id="11" name="Rechteck 10"/>
          <p:cNvSpPr/>
          <p:nvPr userDrawn="1"/>
        </p:nvSpPr>
        <p:spPr>
          <a:xfrm>
            <a:off x="170707" y="990601"/>
            <a:ext cx="8802588" cy="5448836"/>
          </a:xfrm>
          <a:prstGeom prst="rect">
            <a:avLst/>
          </a:prstGeom>
          <a:solidFill>
            <a:srgbClr val="82CDF5"/>
          </a:solidFill>
          <a:ln>
            <a:solidFill>
              <a:srgbClr val="82CDF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0"/>
          </p:nvPr>
        </p:nvSpPr>
        <p:spPr>
          <a:xfrm>
            <a:off x="684213" y="1070506"/>
            <a:ext cx="7035800" cy="3143686"/>
          </a:xfrm>
        </p:spPr>
        <p:txBody>
          <a:bodyPr anchor="b" anchorCtr="0"/>
          <a:lstStyle>
            <a:lvl1pPr marL="0" indent="0">
              <a:lnSpc>
                <a:spcPct val="100000"/>
              </a:lnSpc>
              <a:buFontTx/>
              <a:buNone/>
              <a:defRPr sz="38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5" name="Textplatzhalter 18"/>
          <p:cNvSpPr>
            <a:spLocks noGrp="1"/>
          </p:cNvSpPr>
          <p:nvPr>
            <p:ph type="body" sz="quarter" idx="11"/>
          </p:nvPr>
        </p:nvSpPr>
        <p:spPr>
          <a:xfrm>
            <a:off x="684213" y="4294097"/>
            <a:ext cx="5624512" cy="1809841"/>
          </a:xfrm>
        </p:spPr>
        <p:txBody>
          <a:bodyPr/>
          <a:lstStyle>
            <a:lvl1pPr marL="0" indent="0">
              <a:lnSpc>
                <a:spcPct val="120000"/>
              </a:lnSpc>
              <a:buFontTx/>
              <a:buNone/>
              <a:defRPr sz="20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4079" y="4262871"/>
            <a:ext cx="2191326" cy="2191326"/>
          </a:xfrm>
          <a:prstGeom prst="rect">
            <a:avLst/>
          </a:prstGeom>
        </p:spPr>
      </p:pic>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GRÜN">
    <p:spTree>
      <p:nvGrpSpPr>
        <p:cNvPr id="1" name=""/>
        <p:cNvGrpSpPr/>
        <p:nvPr/>
      </p:nvGrpSpPr>
      <p:grpSpPr>
        <a:xfrm>
          <a:off x="0" y="0"/>
          <a:ext cx="0" cy="0"/>
          <a:chOff x="0" y="0"/>
          <a:chExt cx="0" cy="0"/>
        </a:xfrm>
      </p:grpSpPr>
      <p:sp>
        <p:nvSpPr>
          <p:cNvPr id="8" name="Rechteck 7"/>
          <p:cNvSpPr/>
          <p:nvPr userDrawn="1"/>
        </p:nvSpPr>
        <p:spPr>
          <a:xfrm>
            <a:off x="170706" y="990600"/>
            <a:ext cx="8802588" cy="5448837"/>
          </a:xfrm>
          <a:prstGeom prst="rect">
            <a:avLst/>
          </a:prstGeom>
          <a:solidFill>
            <a:srgbClr val="CF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0"/>
          </p:nvPr>
        </p:nvSpPr>
        <p:spPr>
          <a:xfrm>
            <a:off x="684213" y="1070506"/>
            <a:ext cx="7035800" cy="3143686"/>
          </a:xfrm>
        </p:spPr>
        <p:txBody>
          <a:bodyPr anchor="b" anchorCtr="0"/>
          <a:lstStyle>
            <a:lvl1pPr marL="0" indent="0">
              <a:lnSpc>
                <a:spcPct val="100000"/>
              </a:lnSpc>
              <a:buFontTx/>
              <a:buNone/>
              <a:defRPr sz="38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25" name="Textplatzhalter 18"/>
          <p:cNvSpPr>
            <a:spLocks noGrp="1"/>
          </p:cNvSpPr>
          <p:nvPr>
            <p:ph type="body" sz="quarter" idx="11"/>
          </p:nvPr>
        </p:nvSpPr>
        <p:spPr>
          <a:xfrm>
            <a:off x="684213" y="4294097"/>
            <a:ext cx="5624512" cy="1809841"/>
          </a:xfrm>
        </p:spPr>
        <p:txBody>
          <a:bodyPr/>
          <a:lstStyle>
            <a:lvl1pPr marL="0" indent="0">
              <a:lnSpc>
                <a:spcPct val="120000"/>
              </a:lnSpc>
              <a:buFontTx/>
              <a:buNone/>
              <a:defRPr sz="20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pic>
        <p:nvPicPr>
          <p:cNvPr id="10" name="Bild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4079" y="4262871"/>
            <a:ext cx="2191326" cy="2191326"/>
          </a:xfrm>
          <a:prstGeom prst="rect">
            <a:avLst/>
          </a:prstGeom>
        </p:spPr>
      </p:pic>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LIESSTEXTFOLIE GELB">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1368893"/>
            <a:ext cx="7540418" cy="727274"/>
          </a:xfrm>
          <a:ln w="57150">
            <a:solidFill>
              <a:srgbClr val="FABA00"/>
            </a:solid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2"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3" name="Textfeld 12"/>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8"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IESSTEXTFOLIE GRÜN">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1368893"/>
            <a:ext cx="7540418" cy="727274"/>
          </a:xfrm>
          <a:ln w="57150">
            <a:solidFill>
              <a:srgbClr val="CFE6DC"/>
            </a:solid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6"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7"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8" name="Textfeld 17"/>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LIESSTEXTFOLIE BLAU">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1368893"/>
            <a:ext cx="7540418" cy="727274"/>
          </a:xfrm>
          <a:ln w="57150">
            <a:solidFill>
              <a:srgbClr val="82CDF5"/>
            </a:solidFill>
            <a:miter lim="800000"/>
          </a:ln>
        </p:spPr>
        <p:txBody>
          <a:bodyPr wrap="square" tIns="180000" bIns="144000" anchor="ctr" anchorCtr="0">
            <a:spAutoFit/>
          </a:bodyPr>
          <a:lstStyle>
            <a:lvl1pPr marL="0" indent="-342889" algn="ctr">
              <a:spcBef>
                <a:spcPts val="0"/>
              </a:spcBef>
              <a:buFontTx/>
              <a:buNone/>
              <a:defRPr sz="26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16" name="Textplatzhalter 2"/>
          <p:cNvSpPr>
            <a:spLocks noGrp="1"/>
          </p:cNvSpPr>
          <p:nvPr>
            <p:ph type="body" sz="quarter" idx="18"/>
          </p:nvPr>
        </p:nvSpPr>
        <p:spPr>
          <a:xfrm>
            <a:off x="684213" y="2515674"/>
            <a:ext cx="7801200" cy="3776400"/>
          </a:xfrm>
        </p:spPr>
        <p:txBody>
          <a:bodyPr/>
          <a:lstStyle>
            <a:lvl1pPr marL="0" indent="0">
              <a:lnSpc>
                <a:spcPts val="2300"/>
              </a:lnSpc>
              <a:spcBef>
                <a:spcPts val="0"/>
              </a:spcBef>
              <a:buFontTx/>
              <a:buNone/>
              <a:defRPr sz="1800"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sp>
        <p:nvSpPr>
          <p:cNvPr id="17"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8" name="Textfeld 17"/>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GELB">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2537325"/>
            <a:ext cx="7659756" cy="942717"/>
          </a:xfrm>
          <a:ln w="57150">
            <a:solidFill>
              <a:srgbClr val="FABA00"/>
            </a:solidFill>
            <a:miter lim="800000"/>
          </a:ln>
        </p:spPr>
        <p:txBody>
          <a:bodyPr wrap="square" tIns="180000" bIns="144000" anchor="ctr" anchorCtr="0">
            <a:spAutoFit/>
          </a:bodyPr>
          <a:lstStyle>
            <a:lvl1pPr marL="0" indent="-342889" algn="ctr">
              <a:spcBef>
                <a:spcPts val="0"/>
              </a:spcBef>
              <a:buFontTx/>
              <a:buNone/>
              <a:defRPr sz="40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9"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0" name="Textfeld 9"/>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BLAU">
    <p:spTree>
      <p:nvGrpSpPr>
        <p:cNvPr id="1" name=""/>
        <p:cNvGrpSpPr/>
        <p:nvPr/>
      </p:nvGrpSpPr>
      <p:grpSpPr>
        <a:xfrm>
          <a:off x="0" y="0"/>
          <a:ext cx="0" cy="0"/>
          <a:chOff x="0" y="0"/>
          <a:chExt cx="0" cy="0"/>
        </a:xfrm>
      </p:grpSpPr>
      <p:sp>
        <p:nvSpPr>
          <p:cNvPr id="11" name="Textplatzhalter 2"/>
          <p:cNvSpPr>
            <a:spLocks noGrp="1"/>
          </p:cNvSpPr>
          <p:nvPr>
            <p:ph type="body" sz="quarter" idx="17"/>
          </p:nvPr>
        </p:nvSpPr>
        <p:spPr>
          <a:xfrm>
            <a:off x="728870" y="2537325"/>
            <a:ext cx="7659756" cy="942717"/>
          </a:xfrm>
          <a:ln w="57150">
            <a:solidFill>
              <a:srgbClr val="82CDF5"/>
            </a:solidFill>
            <a:miter lim="800000"/>
          </a:ln>
        </p:spPr>
        <p:txBody>
          <a:bodyPr wrap="square" tIns="180000" bIns="144000" anchor="ctr" anchorCtr="0">
            <a:spAutoFit/>
          </a:bodyPr>
          <a:lstStyle>
            <a:lvl1pPr marL="0" indent="-342889" algn="ctr">
              <a:spcBef>
                <a:spcPts val="0"/>
              </a:spcBef>
              <a:buFontTx/>
              <a:buNone/>
              <a:defRPr sz="4000" b="1" i="0" cap="all" baseline="0">
                <a:latin typeface="Arial" charset="0"/>
              </a:defRPr>
            </a:lvl1pPr>
          </a:lstStyle>
          <a:p>
            <a:pPr marL="342889" marR="0" lvl="0" indent="-342889" algn="l" defTabSz="914400" rtl="0" eaLnBrk="1" fontAlgn="base" latinLnBrk="0" hangingPunct="1">
              <a:lnSpc>
                <a:spcPct val="100000"/>
              </a:lnSpc>
              <a:spcBef>
                <a:spcPct val="20000"/>
              </a:spcBef>
              <a:spcAft>
                <a:spcPct val="0"/>
              </a:spcAft>
              <a:buClrTx/>
              <a:buSzTx/>
              <a:buFontTx/>
              <a:buNone/>
              <a:tabLst/>
              <a:defRPr/>
            </a:pPr>
            <a:r>
              <a:rPr lang="de-DE" smtClean="0"/>
              <a:t>Textmasterformat bearbeiten</a:t>
            </a:r>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 y="-2083"/>
            <a:ext cx="2493485" cy="968400"/>
          </a:xfrm>
          <a:prstGeom prst="rect">
            <a:avLst/>
          </a:prstGeom>
        </p:spPr>
      </p:pic>
      <p:sp>
        <p:nvSpPr>
          <p:cNvPr id="9" name="Fußzeilenplatzhalter 27"/>
          <p:cNvSpPr>
            <a:spLocks noGrp="1"/>
          </p:cNvSpPr>
          <p:nvPr>
            <p:ph type="ftr" sz="quarter" idx="14"/>
          </p:nvPr>
        </p:nvSpPr>
        <p:spPr>
          <a:xfrm>
            <a:off x="684212" y="6567152"/>
            <a:ext cx="6559020" cy="244475"/>
          </a:xfrm>
        </p:spPr>
        <p:txBody>
          <a:bodyPr lIns="0"/>
          <a:lstStyle>
            <a:lvl1pPr algn="l">
              <a:defRPr sz="900" cap="all" baseline="0">
                <a:solidFill>
                  <a:schemeClr val="tx1"/>
                </a:solidFill>
                <a:latin typeface="Arial" charset="0"/>
              </a:defRPr>
            </a:lvl1pPr>
          </a:lstStyle>
          <a:p>
            <a:r>
              <a:rPr lang="de-DE" dirty="0" smtClean="0"/>
              <a:t>PPT-VORLAGE FÜR DIE AUFARBEITUNGSKOMMISSION</a:t>
            </a:r>
            <a:endParaRPr lang="de-DE" dirty="0"/>
          </a:p>
        </p:txBody>
      </p:sp>
      <p:sp>
        <p:nvSpPr>
          <p:cNvPr id="10" name="Textfeld 9"/>
          <p:cNvSpPr txBox="1"/>
          <p:nvPr userDrawn="1"/>
        </p:nvSpPr>
        <p:spPr>
          <a:xfrm>
            <a:off x="8650129" y="6565406"/>
            <a:ext cx="323165" cy="230832"/>
          </a:xfrm>
          <a:prstGeom prst="rect">
            <a:avLst/>
          </a:prstGeom>
          <a:noFill/>
        </p:spPr>
        <p:txBody>
          <a:bodyPr wrap="none" rIns="0" rtlCol="0">
            <a:spAutoFit/>
          </a:bodyPr>
          <a:lstStyle/>
          <a:p>
            <a:pPr algn="r"/>
            <a:fld id="{83B2B3EA-FC29-9845-88A4-3C9A77BCB755}" type="slidenum">
              <a:rPr lang="de-DE" sz="900" b="0" baseline="0" smtClean="0">
                <a:solidFill>
                  <a:schemeClr val="tx1"/>
                </a:solidFill>
                <a:latin typeface="Arial" charset="0"/>
              </a:rPr>
              <a:pPr algn="r"/>
              <a:t>‹Nr.›</a:t>
            </a:fld>
            <a:endParaRPr lang="de-DE" sz="900" b="0" baseline="0" dirty="0">
              <a:solidFill>
                <a:schemeClr val="tx1"/>
              </a:solidFill>
              <a:latin typeface="Arial" charset="0"/>
            </a:endParaRPr>
          </a:p>
        </p:txBody>
      </p:sp>
    </p:spTree>
    <p:extLst/>
  </p:cSld>
  <p:clrMapOvr>
    <a:masterClrMapping/>
  </p:clrMapOvr>
  <p:extLst mod="1">
    <p:ext uri="{DCECCB84-F9BA-43D5-87BE-67443E8EF086}">
      <p15:sldGuideLst xmlns:p15="http://schemas.microsoft.com/office/powerpoint/2012/main" xmlns="">
        <p15:guide id="1" orient="horz" pos="1344">
          <p15:clr>
            <a:srgbClr val="FBAE40"/>
          </p15:clr>
        </p15:guide>
        <p15:guide id="2" pos="4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90600"/>
            <a:ext cx="741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ctr" anchorCtr="0" compatLnSpc="1">
            <a:prstTxWarp prst="textNoShape">
              <a:avLst/>
            </a:prstTxWarp>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57200" y="2503489"/>
            <a:ext cx="8229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9" rIns="91437" bIns="45719"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 name="Rectangle 4"/>
          <p:cNvSpPr>
            <a:spLocks noGrp="1" noChangeArrowheads="1"/>
          </p:cNvSpPr>
          <p:nvPr>
            <p:ph type="dt" sz="half" idx="2"/>
          </p:nvPr>
        </p:nvSpPr>
        <p:spPr bwMode="auto">
          <a:xfrm>
            <a:off x="457200" y="6477001"/>
            <a:ext cx="2133600" cy="244475"/>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a:defRPr sz="1000" b="0">
                <a:latin typeface="Arial" pitchFamily="34" charset="0"/>
                <a:ea typeface="ＭＳ Ｐゴシック" pitchFamily="34" charset="-128"/>
                <a:cs typeface="Arial" pitchFamily="34" charset="0"/>
              </a:defRPr>
            </a:lvl1pPr>
          </a:lstStyle>
          <a:p>
            <a:pPr>
              <a:defRPr/>
            </a:pPr>
            <a:endParaRPr lang="de-DE" dirty="0"/>
          </a:p>
        </p:txBody>
      </p:sp>
      <p:sp>
        <p:nvSpPr>
          <p:cNvPr id="1029" name="Rectangle 5"/>
          <p:cNvSpPr>
            <a:spLocks noGrp="1" noChangeArrowheads="1"/>
          </p:cNvSpPr>
          <p:nvPr>
            <p:ph type="ftr" sz="quarter" idx="3"/>
          </p:nvPr>
        </p:nvSpPr>
        <p:spPr bwMode="auto">
          <a:xfrm>
            <a:off x="2268538" y="6477001"/>
            <a:ext cx="4543425" cy="244475"/>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algn="ctr">
              <a:defRPr sz="1000" b="0">
                <a:latin typeface="Arial" pitchFamily="34" charset="0"/>
                <a:ea typeface="ＭＳ Ｐゴシック" pitchFamily="34" charset="-128"/>
                <a:cs typeface="Arial" pitchFamily="34" charset="0"/>
              </a:defRPr>
            </a:lvl1pPr>
          </a:lstStyle>
          <a:p>
            <a:r>
              <a:rPr lang="de-DE" smtClean="0"/>
              <a:t>PPT-VORLAGE FÜR DIE AUFARBEITUNGSKOMMISSION</a:t>
            </a:r>
            <a:endParaRPr lang="de-DE" dirty="0"/>
          </a:p>
        </p:txBody>
      </p:sp>
      <p:sp>
        <p:nvSpPr>
          <p:cNvPr id="1030"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37" tIns="45719" rIns="91437" bIns="45719" numCol="1" anchor="t" anchorCtr="0" compatLnSpc="1">
            <a:prstTxWarp prst="textNoShape">
              <a:avLst/>
            </a:prstTxWarp>
          </a:bodyPr>
          <a:lstStyle>
            <a:lvl1pPr algn="r">
              <a:defRPr sz="1000" b="0">
                <a:latin typeface="Arial" charset="0"/>
                <a:ea typeface="ＭＳ Ｐゴシック" pitchFamily="-111" charset="-128"/>
                <a:cs typeface="+mn-cs"/>
              </a:defRPr>
            </a:lvl1pPr>
          </a:lstStyle>
          <a:p>
            <a:pPr>
              <a:defRPr/>
            </a:pPr>
            <a:fld id="{DFAF477B-1856-4DA8-8D65-A79A09B55EE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6465" r:id="rId1"/>
    <p:sldLayoutId id="2147486461" r:id="rId2"/>
    <p:sldLayoutId id="2147486482" r:id="rId3"/>
    <p:sldLayoutId id="2147486483" r:id="rId4"/>
    <p:sldLayoutId id="2147486477" r:id="rId5"/>
    <p:sldLayoutId id="2147486469" r:id="rId6"/>
    <p:sldLayoutId id="2147486470" r:id="rId7"/>
    <p:sldLayoutId id="2147486479" r:id="rId8"/>
    <p:sldLayoutId id="2147486480" r:id="rId9"/>
    <p:sldLayoutId id="2147486481" r:id="rId10"/>
    <p:sldLayoutId id="2147486474" r:id="rId11"/>
    <p:sldLayoutId id="2147486476" r:id="rId12"/>
    <p:sldLayoutId id="2147486464" r:id="rId13"/>
    <p:sldLayoutId id="2147486478" r:id="rId14"/>
    <p:sldLayoutId id="2147486462" r:id="rId15"/>
    <p:sldLayoutId id="2147486468" r:id="rId16"/>
    <p:sldLayoutId id="2147486467" r:id="rId17"/>
    <p:sldLayoutId id="2147486471" r:id="rId18"/>
  </p:sldLayoutIdLst>
  <p:hf sldNum="0" hdr="0" dt="0"/>
  <p:txStyles>
    <p:titleStyle>
      <a:lvl1pPr algn="l" rtl="0" eaLnBrk="1" fontAlgn="base" hangingPunct="1">
        <a:spcBef>
          <a:spcPct val="0"/>
        </a:spcBef>
        <a:spcAft>
          <a:spcPct val="0"/>
        </a:spcAft>
        <a:defRPr sz="3800">
          <a:solidFill>
            <a:schemeClr val="tx2"/>
          </a:solidFill>
          <a:latin typeface="+mj-lt"/>
          <a:ea typeface="ＭＳ Ｐゴシック" pitchFamily="34" charset="-128"/>
          <a:cs typeface="ＭＳ Ｐゴシック" pitchFamily="-111" charset="-128"/>
        </a:defRPr>
      </a:lvl1pPr>
      <a:lvl2pPr algn="l" rtl="0" eaLnBrk="1" fontAlgn="base" hangingPunct="1">
        <a:spcBef>
          <a:spcPct val="0"/>
        </a:spcBef>
        <a:spcAft>
          <a:spcPct val="0"/>
        </a:spcAft>
        <a:defRPr sz="3800">
          <a:solidFill>
            <a:schemeClr val="tx2"/>
          </a:solidFill>
          <a:latin typeface="Arial" pitchFamily="-111" charset="0"/>
          <a:ea typeface="ＭＳ Ｐゴシック" pitchFamily="34" charset="-128"/>
          <a:cs typeface="ＭＳ Ｐゴシック" pitchFamily="-111" charset="-128"/>
        </a:defRPr>
      </a:lvl2pPr>
      <a:lvl3pPr algn="l" rtl="0" eaLnBrk="1" fontAlgn="base" hangingPunct="1">
        <a:spcBef>
          <a:spcPct val="0"/>
        </a:spcBef>
        <a:spcAft>
          <a:spcPct val="0"/>
        </a:spcAft>
        <a:defRPr sz="3800">
          <a:solidFill>
            <a:schemeClr val="tx2"/>
          </a:solidFill>
          <a:latin typeface="Arial" pitchFamily="-111" charset="0"/>
          <a:ea typeface="ＭＳ Ｐゴシック" pitchFamily="34" charset="-128"/>
          <a:cs typeface="ＭＳ Ｐゴシック" pitchFamily="-111" charset="-128"/>
        </a:defRPr>
      </a:lvl3pPr>
      <a:lvl4pPr algn="l" rtl="0" eaLnBrk="1" fontAlgn="base" hangingPunct="1">
        <a:spcBef>
          <a:spcPct val="0"/>
        </a:spcBef>
        <a:spcAft>
          <a:spcPct val="0"/>
        </a:spcAft>
        <a:defRPr sz="3800">
          <a:solidFill>
            <a:schemeClr val="tx2"/>
          </a:solidFill>
          <a:latin typeface="Arial" pitchFamily="-111" charset="0"/>
          <a:ea typeface="ＭＳ Ｐゴシック" pitchFamily="34" charset="-128"/>
          <a:cs typeface="ＭＳ Ｐゴシック" pitchFamily="-111" charset="-128"/>
        </a:defRPr>
      </a:lvl4pPr>
      <a:lvl5pPr algn="l" rtl="0" eaLnBrk="1" fontAlgn="base" hangingPunct="1">
        <a:spcBef>
          <a:spcPct val="0"/>
        </a:spcBef>
        <a:spcAft>
          <a:spcPct val="0"/>
        </a:spcAft>
        <a:defRPr sz="3800">
          <a:solidFill>
            <a:schemeClr val="tx2"/>
          </a:solidFill>
          <a:latin typeface="Arial" pitchFamily="-111" charset="0"/>
          <a:ea typeface="ＭＳ Ｐゴシック" pitchFamily="34" charset="-128"/>
          <a:cs typeface="ＭＳ Ｐゴシック" pitchFamily="-111" charset="-128"/>
        </a:defRPr>
      </a:lvl5pPr>
      <a:lvl6pPr marL="457185" algn="l" rtl="0" eaLnBrk="1" fontAlgn="base" hangingPunct="1">
        <a:spcBef>
          <a:spcPct val="0"/>
        </a:spcBef>
        <a:spcAft>
          <a:spcPct val="0"/>
        </a:spcAft>
        <a:defRPr sz="3800">
          <a:solidFill>
            <a:schemeClr val="tx2"/>
          </a:solidFill>
          <a:latin typeface="Arial" pitchFamily="-111" charset="0"/>
        </a:defRPr>
      </a:lvl6pPr>
      <a:lvl7pPr marL="914370" algn="l" rtl="0" eaLnBrk="1" fontAlgn="base" hangingPunct="1">
        <a:spcBef>
          <a:spcPct val="0"/>
        </a:spcBef>
        <a:spcAft>
          <a:spcPct val="0"/>
        </a:spcAft>
        <a:defRPr sz="3800">
          <a:solidFill>
            <a:schemeClr val="tx2"/>
          </a:solidFill>
          <a:latin typeface="Arial" pitchFamily="-111" charset="0"/>
        </a:defRPr>
      </a:lvl7pPr>
      <a:lvl8pPr marL="1371555" algn="l" rtl="0" eaLnBrk="1" fontAlgn="base" hangingPunct="1">
        <a:spcBef>
          <a:spcPct val="0"/>
        </a:spcBef>
        <a:spcAft>
          <a:spcPct val="0"/>
        </a:spcAft>
        <a:defRPr sz="3800">
          <a:solidFill>
            <a:schemeClr val="tx2"/>
          </a:solidFill>
          <a:latin typeface="Arial" pitchFamily="-111" charset="0"/>
        </a:defRPr>
      </a:lvl8pPr>
      <a:lvl9pPr marL="1828741" algn="l" rtl="0" eaLnBrk="1" fontAlgn="base" hangingPunct="1">
        <a:spcBef>
          <a:spcPct val="0"/>
        </a:spcBef>
        <a:spcAft>
          <a:spcPct val="0"/>
        </a:spcAft>
        <a:defRPr sz="3800">
          <a:solidFill>
            <a:schemeClr val="tx2"/>
          </a:solidFill>
          <a:latin typeface="Arial" pitchFamily="-111" charset="0"/>
        </a:defRPr>
      </a:lvl9pPr>
    </p:titleStyle>
    <p:bodyStyle>
      <a:lvl1pPr marL="342889" indent="-342889" algn="l" rtl="0" eaLnBrk="1" fontAlgn="base" hangingPunct="1">
        <a:spcBef>
          <a:spcPct val="20000"/>
        </a:spcBef>
        <a:spcAft>
          <a:spcPct val="0"/>
        </a:spcAft>
        <a:buChar char="•"/>
        <a:defRPr sz="2000">
          <a:solidFill>
            <a:schemeClr val="tx1"/>
          </a:solidFill>
          <a:latin typeface="+mn-lt"/>
          <a:ea typeface="ＭＳ Ｐゴシック" pitchFamily="34" charset="-128"/>
          <a:cs typeface="ＭＳ Ｐゴシック" pitchFamily="-111" charset="-128"/>
        </a:defRPr>
      </a:lvl1pPr>
      <a:lvl2pPr marL="787374" indent="-330189" algn="l" rtl="0" eaLnBrk="1" fontAlgn="base" hangingPunct="1">
        <a:spcBef>
          <a:spcPct val="20000"/>
        </a:spcBef>
        <a:spcAft>
          <a:spcPct val="0"/>
        </a:spcAft>
        <a:buFont typeface="Wingdings" pitchFamily="2" charset="2"/>
        <a:buChar char="§"/>
        <a:defRPr sz="2800">
          <a:solidFill>
            <a:schemeClr val="tx1"/>
          </a:solidFill>
          <a:latin typeface="+mn-lt"/>
          <a:ea typeface="ＭＳ Ｐゴシック" pitchFamily="34" charset="-128"/>
        </a:defRPr>
      </a:lvl2pPr>
      <a:lvl3pPr marL="1214399" indent="-228593" algn="l" rtl="0" eaLnBrk="1" fontAlgn="base" hangingPunct="1">
        <a:spcBef>
          <a:spcPct val="20000"/>
        </a:spcBef>
        <a:spcAft>
          <a:spcPct val="0"/>
        </a:spcAft>
        <a:buChar char="-"/>
        <a:defRPr sz="1600">
          <a:solidFill>
            <a:schemeClr val="tx1"/>
          </a:solidFill>
          <a:latin typeface="+mn-lt"/>
          <a:ea typeface="ＭＳ Ｐゴシック" pitchFamily="34" charset="-128"/>
        </a:defRPr>
      </a:lvl3pPr>
      <a:lvl4pPr marL="1622372" indent="-228593" algn="l" rtl="0" eaLnBrk="1" fontAlgn="base" hangingPunct="1">
        <a:spcBef>
          <a:spcPct val="20000"/>
        </a:spcBef>
        <a:spcAft>
          <a:spcPct val="0"/>
        </a:spcAft>
        <a:buChar char="o"/>
        <a:defRPr sz="1400">
          <a:solidFill>
            <a:schemeClr val="tx1"/>
          </a:solidFill>
          <a:latin typeface="+mn-lt"/>
          <a:ea typeface="ＭＳ Ｐゴシック" pitchFamily="34" charset="-128"/>
        </a:defRPr>
      </a:lvl4pPr>
      <a:lvl5pPr marL="2057333" indent="-228593" algn="l" rtl="0" eaLnBrk="1" fontAlgn="base" hangingPunct="1">
        <a:spcBef>
          <a:spcPct val="20000"/>
        </a:spcBef>
        <a:spcAft>
          <a:spcPct val="0"/>
        </a:spcAft>
        <a:buChar char="»"/>
        <a:defRPr sz="1400">
          <a:solidFill>
            <a:schemeClr val="tx1"/>
          </a:solidFill>
          <a:latin typeface="+mn-lt"/>
          <a:ea typeface="ＭＳ Ｐゴシック" pitchFamily="34" charset="-128"/>
        </a:defRPr>
      </a:lvl5pPr>
      <a:lvl6pPr marL="2514518" indent="-228593" algn="l" rtl="0" eaLnBrk="1" fontAlgn="base" hangingPunct="1">
        <a:spcBef>
          <a:spcPct val="20000"/>
        </a:spcBef>
        <a:spcAft>
          <a:spcPct val="0"/>
        </a:spcAft>
        <a:buChar char="»"/>
        <a:defRPr sz="1400">
          <a:solidFill>
            <a:schemeClr val="tx1"/>
          </a:solidFill>
          <a:latin typeface="+mn-lt"/>
          <a:ea typeface="ＭＳ Ｐゴシック" pitchFamily="-111" charset="-128"/>
        </a:defRPr>
      </a:lvl6pPr>
      <a:lvl7pPr marL="2971703" indent="-228593" algn="l" rtl="0" eaLnBrk="1" fontAlgn="base" hangingPunct="1">
        <a:spcBef>
          <a:spcPct val="20000"/>
        </a:spcBef>
        <a:spcAft>
          <a:spcPct val="0"/>
        </a:spcAft>
        <a:buChar char="»"/>
        <a:defRPr sz="1400">
          <a:solidFill>
            <a:schemeClr val="tx1"/>
          </a:solidFill>
          <a:latin typeface="+mn-lt"/>
          <a:ea typeface="ＭＳ Ｐゴシック" pitchFamily="-111" charset="-128"/>
        </a:defRPr>
      </a:lvl7pPr>
      <a:lvl8pPr marL="3428889" indent="-228593" algn="l" rtl="0" eaLnBrk="1" fontAlgn="base" hangingPunct="1">
        <a:spcBef>
          <a:spcPct val="20000"/>
        </a:spcBef>
        <a:spcAft>
          <a:spcPct val="0"/>
        </a:spcAft>
        <a:buChar char="»"/>
        <a:defRPr sz="1400">
          <a:solidFill>
            <a:schemeClr val="tx1"/>
          </a:solidFill>
          <a:latin typeface="+mn-lt"/>
          <a:ea typeface="ＭＳ Ｐゴシック" pitchFamily="-111" charset="-128"/>
        </a:defRPr>
      </a:lvl8pPr>
      <a:lvl9pPr marL="3886074" indent="-228593" algn="l" rtl="0" eaLnBrk="1" fontAlgn="base" hangingPunct="1">
        <a:spcBef>
          <a:spcPct val="20000"/>
        </a:spcBef>
        <a:spcAft>
          <a:spcPct val="0"/>
        </a:spcAft>
        <a:buChar char="»"/>
        <a:defRPr sz="1400">
          <a:solidFill>
            <a:schemeClr val="tx1"/>
          </a:solidFill>
          <a:latin typeface="+mn-lt"/>
          <a:ea typeface="ＭＳ Ｐゴシック" pitchFamily="-111" charset="-128"/>
        </a:defRPr>
      </a:lvl9pPr>
    </p:bodyStyle>
    <p:otherStyle>
      <a:defPPr>
        <a:defRPr lang="de-DE"/>
      </a:defPPr>
      <a:lvl1pPr marL="0" algn="l" defTabSz="457185" rtl="0" eaLnBrk="1" latinLnBrk="0" hangingPunct="1">
        <a:defRPr sz="1800" kern="1200">
          <a:solidFill>
            <a:schemeClr val="tx1"/>
          </a:solidFill>
          <a:latin typeface="+mn-lt"/>
          <a:ea typeface="+mn-ea"/>
          <a:cs typeface="+mn-cs"/>
        </a:defRPr>
      </a:lvl1pPr>
      <a:lvl2pPr marL="457185" algn="l" defTabSz="457185" rtl="0" eaLnBrk="1" latinLnBrk="0" hangingPunct="1">
        <a:defRPr sz="1800" kern="1200">
          <a:solidFill>
            <a:schemeClr val="tx1"/>
          </a:solidFill>
          <a:latin typeface="+mn-lt"/>
          <a:ea typeface="+mn-ea"/>
          <a:cs typeface="+mn-cs"/>
        </a:defRPr>
      </a:lvl2pPr>
      <a:lvl3pPr marL="914370" algn="l" defTabSz="457185" rtl="0" eaLnBrk="1" latinLnBrk="0" hangingPunct="1">
        <a:defRPr sz="1800" kern="1200">
          <a:solidFill>
            <a:schemeClr val="tx1"/>
          </a:solidFill>
          <a:latin typeface="+mn-lt"/>
          <a:ea typeface="+mn-ea"/>
          <a:cs typeface="+mn-cs"/>
        </a:defRPr>
      </a:lvl3pPr>
      <a:lvl4pPr marL="1371555" algn="l" defTabSz="457185" rtl="0" eaLnBrk="1" latinLnBrk="0" hangingPunct="1">
        <a:defRPr sz="1800" kern="1200">
          <a:solidFill>
            <a:schemeClr val="tx1"/>
          </a:solidFill>
          <a:latin typeface="+mn-lt"/>
          <a:ea typeface="+mn-ea"/>
          <a:cs typeface="+mn-cs"/>
        </a:defRPr>
      </a:lvl4pPr>
      <a:lvl5pPr marL="1828741" algn="l" defTabSz="457185" rtl="0" eaLnBrk="1" latinLnBrk="0" hangingPunct="1">
        <a:defRPr sz="1800" kern="1200">
          <a:solidFill>
            <a:schemeClr val="tx1"/>
          </a:solidFill>
          <a:latin typeface="+mn-lt"/>
          <a:ea typeface="+mn-ea"/>
          <a:cs typeface="+mn-cs"/>
        </a:defRPr>
      </a:lvl5pPr>
      <a:lvl6pPr marL="2285926" algn="l" defTabSz="457185" rtl="0" eaLnBrk="1" latinLnBrk="0" hangingPunct="1">
        <a:defRPr sz="1800" kern="1200">
          <a:solidFill>
            <a:schemeClr val="tx1"/>
          </a:solidFill>
          <a:latin typeface="+mn-lt"/>
          <a:ea typeface="+mn-ea"/>
          <a:cs typeface="+mn-cs"/>
        </a:defRPr>
      </a:lvl6pPr>
      <a:lvl7pPr marL="2743111" algn="l" defTabSz="457185" rtl="0" eaLnBrk="1" latinLnBrk="0" hangingPunct="1">
        <a:defRPr sz="1800" kern="1200">
          <a:solidFill>
            <a:schemeClr val="tx1"/>
          </a:solidFill>
          <a:latin typeface="+mn-lt"/>
          <a:ea typeface="+mn-ea"/>
          <a:cs typeface="+mn-cs"/>
        </a:defRPr>
      </a:lvl7pPr>
      <a:lvl8pPr marL="3200296" algn="l" defTabSz="457185" rtl="0" eaLnBrk="1" latinLnBrk="0" hangingPunct="1">
        <a:defRPr sz="1800" kern="1200">
          <a:solidFill>
            <a:schemeClr val="tx1"/>
          </a:solidFill>
          <a:latin typeface="+mn-lt"/>
          <a:ea typeface="+mn-ea"/>
          <a:cs typeface="+mn-cs"/>
        </a:defRPr>
      </a:lvl8pPr>
      <a:lvl9pPr marL="3657481" algn="l" defTabSz="4571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www.erwartungaufarbeitung.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eauftragter-missbrauch.de/betroffenenrat/aktuelles/detail/news/statement-des-betroffenenrats-zum-weltgesundheitstag-2018/"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ufarbeitungskommission.de/kommission/projekte/projekt-peer-briken/"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ufarbeitungskommission.de/meldung-15-11-2017-sexueller-missbrauch-in-rituellen-und-organisierten-gewaltstrukturen-werkstattgespraeche-4/"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ufarbeitungskommission.de/meldung-15-11-2017-sexueller-missbrauch-in-rituellen-und-organisierten-gewaltstrukturen-werkstattgespraeche-4/"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rwartungaufarbeitung.de/"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p:cNvSpPr>
            <a:spLocks noGrp="1"/>
          </p:cNvSpPr>
          <p:nvPr>
            <p:ph type="body" sz="quarter" idx="10"/>
          </p:nvPr>
        </p:nvSpPr>
        <p:spPr>
          <a:xfrm>
            <a:off x="684212" y="1007534"/>
            <a:ext cx="8163455" cy="2175934"/>
          </a:xfrm>
        </p:spPr>
        <p:txBody>
          <a:bodyPr/>
          <a:lstStyle/>
          <a:p>
            <a:r>
              <a:rPr lang="de-DE" sz="3100" dirty="0" smtClean="0"/>
              <a:t>Was brauchen Betroffene?</a:t>
            </a:r>
          </a:p>
          <a:p>
            <a:endParaRPr lang="de-DE" sz="1000" dirty="0" smtClean="0"/>
          </a:p>
          <a:p>
            <a:r>
              <a:rPr lang="de-DE" sz="2400" dirty="0" smtClean="0"/>
              <a:t>Ergebnisse einer Studie zu den Erwartungen Betroffener von sexueller Gewalt in Kindheit und Jugend an </a:t>
            </a:r>
            <a:r>
              <a:rPr lang="de-DE" sz="2400" dirty="0" smtClean="0"/>
              <a:t>Aufarbeitung</a:t>
            </a:r>
          </a:p>
        </p:txBody>
      </p:sp>
      <p:sp>
        <p:nvSpPr>
          <p:cNvPr id="7" name="Textplatzhalter 2"/>
          <p:cNvSpPr>
            <a:spLocks noGrp="1"/>
          </p:cNvSpPr>
          <p:nvPr>
            <p:ph type="body" sz="quarter" idx="11"/>
          </p:nvPr>
        </p:nvSpPr>
        <p:spPr>
          <a:xfrm>
            <a:off x="684212" y="4478866"/>
            <a:ext cx="7865427" cy="2089573"/>
          </a:xfrm>
        </p:spPr>
        <p:txBody>
          <a:bodyPr/>
          <a:lstStyle/>
          <a:p>
            <a:pPr>
              <a:lnSpc>
                <a:spcPct val="100000"/>
              </a:lnSpc>
            </a:pPr>
            <a:r>
              <a:rPr lang="de-DE" sz="1900" b="1" dirty="0" smtClean="0">
                <a:latin typeface="+mj-lt"/>
              </a:rPr>
              <a:t>Prof</a:t>
            </a:r>
            <a:r>
              <a:rPr lang="de-DE" sz="1900" b="1" dirty="0">
                <a:latin typeface="+mj-lt"/>
              </a:rPr>
              <a:t>. Dr. Barbara Kavemann </a:t>
            </a:r>
            <a:endParaRPr lang="de-DE" sz="1900" dirty="0">
              <a:latin typeface="+mj-lt"/>
            </a:endParaRPr>
          </a:p>
          <a:p>
            <a:pPr marL="342900" indent="-342900">
              <a:lnSpc>
                <a:spcPct val="100000"/>
              </a:lnSpc>
              <a:buFont typeface="Arial" panose="020B0604020202020204" pitchFamily="34" charset="0"/>
              <a:buChar char="•"/>
            </a:pPr>
            <a:r>
              <a:rPr lang="de-DE" sz="1900" b="1" dirty="0" smtClean="0">
                <a:latin typeface="+mj-lt"/>
              </a:rPr>
              <a:t>Sozialwissenschaftliche Geschlechterforschung</a:t>
            </a:r>
            <a:br>
              <a:rPr lang="de-DE" sz="1900" b="1" dirty="0" smtClean="0">
                <a:latin typeface="+mj-lt"/>
              </a:rPr>
            </a:br>
            <a:r>
              <a:rPr lang="de-DE" sz="1900" b="1" dirty="0" smtClean="0">
                <a:latin typeface="+mj-lt"/>
              </a:rPr>
              <a:t>FIVE Freiburg </a:t>
            </a:r>
          </a:p>
          <a:p>
            <a:pPr marL="342900" indent="-342900">
              <a:lnSpc>
                <a:spcPct val="100000"/>
              </a:lnSpc>
              <a:buFont typeface="Arial" panose="020B0604020202020204" pitchFamily="34" charset="0"/>
              <a:buChar char="•"/>
            </a:pPr>
            <a:r>
              <a:rPr lang="de-DE" sz="1900" b="1" dirty="0" smtClean="0">
                <a:latin typeface="+mj-lt"/>
              </a:rPr>
              <a:t>Katholische </a:t>
            </a:r>
            <a:r>
              <a:rPr lang="de-DE" sz="1900" b="1" dirty="0">
                <a:latin typeface="+mj-lt"/>
              </a:rPr>
              <a:t>Hochschule für Sozialwesen Berlin </a:t>
            </a:r>
            <a:endParaRPr lang="de-DE" sz="1900" b="1" dirty="0" smtClean="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11112"/>
            <a:ext cx="1663700" cy="10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12647" y="3200569"/>
            <a:ext cx="8434040" cy="1015663"/>
          </a:xfrm>
          <a:prstGeom prst="rect">
            <a:avLst/>
          </a:prstGeom>
          <a:noFill/>
        </p:spPr>
        <p:txBody>
          <a:bodyPr wrap="none" rtlCol="0">
            <a:spAutoFit/>
          </a:bodyPr>
          <a:lstStyle/>
          <a:p>
            <a:r>
              <a:rPr lang="de-DE" dirty="0" smtClean="0">
                <a:solidFill>
                  <a:srgbClr val="FF0000"/>
                </a:solidFill>
                <a:latin typeface="Calibri" panose="020F0502020204030204" pitchFamily="34" charset="0"/>
                <a:cs typeface="Calibri" panose="020F0502020204030204" pitchFamily="34" charset="0"/>
              </a:rPr>
              <a:t>Die Präsentation für die Tagung in Oldenburg im April 2018 wurde aktualisiert</a:t>
            </a:r>
          </a:p>
          <a:p>
            <a:r>
              <a:rPr lang="de-DE" dirty="0" smtClean="0">
                <a:solidFill>
                  <a:srgbClr val="FF0000"/>
                </a:solidFill>
                <a:latin typeface="Calibri" panose="020F0502020204030204" pitchFamily="34" charset="0"/>
                <a:cs typeface="Calibri" panose="020F0502020204030204" pitchFamily="34" charset="0"/>
              </a:rPr>
              <a:t>und um einige Ergebnisse der zweiten Fragebogenerhebung ergänzt.</a:t>
            </a:r>
          </a:p>
          <a:p>
            <a:r>
              <a:rPr lang="de-DE" dirty="0" smtClean="0">
                <a:solidFill>
                  <a:srgbClr val="FF0000"/>
                </a:solidFill>
                <a:latin typeface="Calibri" panose="020F0502020204030204" pitchFamily="34" charset="0"/>
                <a:cs typeface="Calibri" panose="020F0502020204030204" pitchFamily="34" charset="0"/>
                <a:hlinkClick r:id="rId4"/>
              </a:rPr>
              <a:t>www.erwartungaufarbeitung.de</a:t>
            </a:r>
            <a:r>
              <a:rPr lang="de-DE" dirty="0" smtClean="0">
                <a:solidFill>
                  <a:srgbClr val="FF0000"/>
                </a:solidFill>
                <a:latin typeface="Calibri" panose="020F0502020204030204" pitchFamily="34" charset="0"/>
                <a:cs typeface="Calibri" panose="020F0502020204030204" pitchFamily="34" charset="0"/>
              </a:rPr>
              <a:t> </a:t>
            </a:r>
            <a:endParaRPr lang="de-DE"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488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279400" y="1025440"/>
            <a:ext cx="8466667" cy="1065828"/>
          </a:xfrm>
        </p:spPr>
        <p:txBody>
          <a:bodyPr/>
          <a:lstStyle/>
          <a:p>
            <a:r>
              <a:rPr lang="de-DE" sz="2400" dirty="0" smtClean="0"/>
              <a:t>Wie </a:t>
            </a:r>
            <a:r>
              <a:rPr lang="de-DE" sz="2400" dirty="0"/>
              <a:t>werden die Ziele </a:t>
            </a:r>
            <a:r>
              <a:rPr lang="de-DE" sz="2400" dirty="0" smtClean="0"/>
              <a:t>der UKASK eingeschätzt</a:t>
            </a:r>
            <a:r>
              <a:rPr lang="de-DE" sz="2400" dirty="0" smtClean="0"/>
              <a:t>?</a:t>
            </a:r>
          </a:p>
          <a:p>
            <a:pPr lvl="0"/>
            <a:r>
              <a:rPr lang="de-DE" sz="2400" dirty="0" smtClean="0"/>
              <a:t> </a:t>
            </a:r>
            <a:r>
              <a:rPr lang="de-DE" sz="1400" kern="1200" dirty="0">
                <a:solidFill>
                  <a:srgbClr val="000000"/>
                </a:solidFill>
                <a:cs typeface="Arial" charset="0"/>
              </a:rPr>
              <a:t>(1. Fragebogenerhebung</a:t>
            </a:r>
            <a:r>
              <a:rPr lang="de-DE" sz="1400" kern="1200" dirty="0" smtClean="0">
                <a:solidFill>
                  <a:srgbClr val="000000"/>
                </a:solidFill>
                <a:cs typeface="Arial" charset="0"/>
              </a:rPr>
              <a:t>)</a:t>
            </a:r>
            <a:endParaRPr lang="de-DE" sz="1400" kern="1200" dirty="0">
              <a:solidFill>
                <a:srgbClr val="000000"/>
              </a:solidFill>
              <a:cs typeface="Arial" charset="0"/>
            </a:endParaRPr>
          </a:p>
        </p:txBody>
      </p:sp>
      <p:sp>
        <p:nvSpPr>
          <p:cNvPr id="3" name="Textplatzhalter 2"/>
          <p:cNvSpPr>
            <a:spLocks noGrp="1"/>
          </p:cNvSpPr>
          <p:nvPr>
            <p:ph type="body" sz="quarter" idx="18"/>
          </p:nvPr>
        </p:nvSpPr>
        <p:spPr>
          <a:xfrm>
            <a:off x="638493" y="2288979"/>
            <a:ext cx="7801200" cy="3976566"/>
          </a:xfrm>
        </p:spPr>
        <p:txBody>
          <a:bodyPr/>
          <a:lstStyle/>
          <a:p>
            <a:pPr>
              <a:lnSpc>
                <a:spcPct val="100000"/>
              </a:lnSpc>
            </a:pPr>
            <a:r>
              <a:rPr lang="de-DE" sz="1700" b="1" dirty="0" smtClean="0"/>
              <a:t>Die </a:t>
            </a:r>
            <a:r>
              <a:rPr lang="de-DE" sz="1700" b="1" dirty="0"/>
              <a:t>Ziele werden zu fast 100% als sinnvoll angesehen, jedoch nur zwischen 50% und 70% als erreichbar. Von einigen wird Skepsis formuliert: </a:t>
            </a:r>
            <a:endParaRPr lang="de-DE" sz="1700" b="1" dirty="0" smtClean="0"/>
          </a:p>
          <a:p>
            <a:pPr>
              <a:lnSpc>
                <a:spcPct val="100000"/>
              </a:lnSpc>
            </a:pPr>
            <a:endParaRPr lang="de-DE" sz="1700" dirty="0"/>
          </a:p>
          <a:p>
            <a:pPr>
              <a:lnSpc>
                <a:spcPct val="100000"/>
              </a:lnSpc>
            </a:pPr>
            <a:r>
              <a:rPr lang="de-DE" sz="1700" b="1" i="1" dirty="0"/>
              <a:t>„Um in die Tiefe zu gehen und mehr als oberflächliche Antworten zu geben reichen weder Zeit noch Mittel. Die Kommission kann ein Anfang sein, aber wer nimmt den Ball dann auf?“ </a:t>
            </a:r>
            <a:endParaRPr lang="de-DE" sz="1700" b="1" i="1" dirty="0" smtClean="0"/>
          </a:p>
          <a:p>
            <a:pPr>
              <a:lnSpc>
                <a:spcPct val="100000"/>
              </a:lnSpc>
            </a:pPr>
            <a:endParaRPr lang="de-DE" sz="1700" dirty="0"/>
          </a:p>
          <a:p>
            <a:pPr>
              <a:lnSpc>
                <a:spcPct val="100000"/>
              </a:lnSpc>
            </a:pPr>
            <a:r>
              <a:rPr lang="de-DE" sz="1700" b="1" i="1" dirty="0"/>
              <a:t>„Nicht erreichbar!!! Sie leisten kaum Öffentlichkeitsarbeit. Warum wird einem Opferrente verwehrt oder muss Jahre darum kämpfen? Warum bekommt man so schlecht Therapieplätze?“ </a:t>
            </a:r>
            <a:endParaRPr lang="de-DE" sz="1700" b="1" i="1" dirty="0" smtClean="0"/>
          </a:p>
          <a:p>
            <a:pPr>
              <a:lnSpc>
                <a:spcPct val="100000"/>
              </a:lnSpc>
            </a:pPr>
            <a:endParaRPr lang="de-DE" sz="1700" dirty="0"/>
          </a:p>
          <a:p>
            <a:pPr>
              <a:lnSpc>
                <a:spcPct val="100000"/>
              </a:lnSpc>
            </a:pPr>
            <a:r>
              <a:rPr lang="de-DE" sz="1700" b="1" i="1" dirty="0"/>
              <a:t>„ ‚Ziel erreicht‘ klingt für mich in diesem Zusammenhang doch sehr vermessen. Das ist eine gesamtgesellschaftliche Aufgabe und kann nicht von sieben Mitgliedern einer Kommission geschafft werden.“ </a:t>
            </a:r>
            <a:endParaRPr lang="de-DE" sz="1700"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883" y="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918" y="-16933"/>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92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1024141"/>
            <a:ext cx="7756543" cy="1265883"/>
          </a:xfrm>
        </p:spPr>
        <p:txBody>
          <a:bodyPr/>
          <a:lstStyle/>
          <a:p>
            <a:r>
              <a:rPr lang="de-DE" sz="2300" dirty="0" smtClean="0"/>
              <a:t>Was </a:t>
            </a:r>
            <a:r>
              <a:rPr lang="de-DE" sz="2300" dirty="0"/>
              <a:t>könnte die </a:t>
            </a:r>
            <a:r>
              <a:rPr lang="de-DE" sz="2300" dirty="0" err="1" smtClean="0"/>
              <a:t>UKASk</a:t>
            </a:r>
            <a:r>
              <a:rPr lang="de-DE" sz="2300" dirty="0" smtClean="0"/>
              <a:t> </a:t>
            </a:r>
            <a:r>
              <a:rPr lang="de-DE" sz="2300" dirty="0"/>
              <a:t>tun, um Leid und Unrecht anzuerkennen?</a:t>
            </a:r>
            <a:r>
              <a:rPr lang="de-DE" sz="2400" dirty="0"/>
              <a:t> </a:t>
            </a:r>
            <a:r>
              <a:rPr lang="de-DE" sz="1700" dirty="0" smtClean="0"/>
              <a:t>n=316</a:t>
            </a:r>
          </a:p>
          <a:p>
            <a:pPr lvl="0"/>
            <a:r>
              <a:rPr lang="de-DE" sz="1400" kern="1200" dirty="0">
                <a:solidFill>
                  <a:srgbClr val="000000"/>
                </a:solidFill>
                <a:cs typeface="Arial" charset="0"/>
              </a:rPr>
              <a:t>(1. Fragebogenerhebung</a:t>
            </a:r>
            <a:r>
              <a:rPr lang="de-DE" sz="1400" kern="1200" dirty="0" smtClean="0">
                <a:solidFill>
                  <a:srgbClr val="000000"/>
                </a:solidFill>
                <a:cs typeface="Arial" charset="0"/>
              </a:rPr>
              <a:t>)</a:t>
            </a:r>
            <a:endParaRPr lang="de-DE" sz="1400" kern="1200" dirty="0">
              <a:solidFill>
                <a:srgbClr val="000000"/>
              </a:solidFill>
              <a:cs typeface="Arial"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366873"/>
            <a:ext cx="7248525" cy="43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416" y="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91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83150" y="1096414"/>
            <a:ext cx="7756543" cy="696496"/>
          </a:xfrm>
        </p:spPr>
        <p:txBody>
          <a:bodyPr/>
          <a:lstStyle/>
          <a:p>
            <a:r>
              <a:rPr lang="de-DE" sz="2400" dirty="0" smtClean="0"/>
              <a:t>Problem therapeutische Versorgung</a:t>
            </a:r>
            <a:endParaRPr lang="de-DE" sz="1700" dirty="0"/>
          </a:p>
        </p:txBody>
      </p:sp>
      <p:sp>
        <p:nvSpPr>
          <p:cNvPr id="3" name="Textplatzhalter 2"/>
          <p:cNvSpPr>
            <a:spLocks noGrp="1"/>
          </p:cNvSpPr>
          <p:nvPr>
            <p:ph type="body" sz="quarter" idx="18"/>
          </p:nvPr>
        </p:nvSpPr>
        <p:spPr>
          <a:xfrm>
            <a:off x="431800" y="1972733"/>
            <a:ext cx="8466667" cy="4732867"/>
          </a:xfrm>
        </p:spPr>
        <p:txBody>
          <a:bodyPr/>
          <a:lstStyle/>
          <a:p>
            <a:pPr>
              <a:lnSpc>
                <a:spcPct val="100000"/>
              </a:lnSpc>
            </a:pPr>
            <a:r>
              <a:rPr lang="de-DE" sz="1700" b="1" dirty="0" smtClean="0"/>
              <a:t>Zum Weltgesundheitstag wurde vom Betroffenenrat beim Unabhängigen Beauftragten für Fragen de sexuellen Kindesmissbrauchs (UBSKM) eine Stellungnahme von Alex Stern veröffentlicht.</a:t>
            </a:r>
          </a:p>
          <a:p>
            <a:pPr>
              <a:lnSpc>
                <a:spcPct val="100000"/>
              </a:lnSpc>
            </a:pPr>
            <a:r>
              <a:rPr lang="de-DE" sz="1700" dirty="0">
                <a:hlinkClick r:id="rId2"/>
              </a:rPr>
              <a:t>https://beauftragter-missbrauch.de/betroffenenrat/aktuelles/detail/news/statement-des-betroffenenrats-zum-weltgesundheitstag-2018</a:t>
            </a:r>
            <a:r>
              <a:rPr lang="de-DE" sz="1700" dirty="0" smtClean="0">
                <a:hlinkClick r:id="rId2"/>
              </a:rPr>
              <a:t>/</a:t>
            </a:r>
            <a:endParaRPr lang="de-DE" sz="1700" dirty="0" smtClean="0"/>
          </a:p>
          <a:p>
            <a:pPr>
              <a:lnSpc>
                <a:spcPct val="100000"/>
              </a:lnSpc>
            </a:pPr>
            <a:endParaRPr lang="de-DE" sz="1000" dirty="0"/>
          </a:p>
          <a:p>
            <a:pPr>
              <a:lnSpc>
                <a:spcPct val="100000"/>
              </a:lnSpc>
            </a:pPr>
            <a:r>
              <a:rPr lang="de-DE" sz="1700" b="1" dirty="0" smtClean="0"/>
              <a:t>Die Probleme sind bekannt:</a:t>
            </a:r>
          </a:p>
          <a:p>
            <a:pPr marL="285750" indent="-285750">
              <a:lnSpc>
                <a:spcPct val="100000"/>
              </a:lnSpc>
              <a:buFont typeface="Arial" panose="020B0604020202020204" pitchFamily="34" charset="0"/>
              <a:buChar char="•"/>
            </a:pPr>
            <a:r>
              <a:rPr lang="de-DE" sz="1700" b="1" dirty="0" smtClean="0"/>
              <a:t>Zu wenig kompetente </a:t>
            </a:r>
            <a:r>
              <a:rPr lang="de-DE" sz="1700" b="1" dirty="0" err="1" smtClean="0"/>
              <a:t>traumaspezifische</a:t>
            </a:r>
            <a:r>
              <a:rPr lang="de-DE" sz="1700" b="1" dirty="0" smtClean="0"/>
              <a:t> Angebote</a:t>
            </a:r>
          </a:p>
          <a:p>
            <a:pPr marL="285750" indent="-285750">
              <a:lnSpc>
                <a:spcPct val="100000"/>
              </a:lnSpc>
              <a:buFont typeface="Arial" panose="020B0604020202020204" pitchFamily="34" charset="0"/>
              <a:buChar char="•"/>
            </a:pPr>
            <a:r>
              <a:rPr lang="de-DE" sz="1700" b="1" dirty="0" smtClean="0"/>
              <a:t>Zu kurze Fristen, Probleme mit Anschluss und Verlängerung</a:t>
            </a:r>
          </a:p>
          <a:p>
            <a:pPr marL="285750" indent="-285750">
              <a:lnSpc>
                <a:spcPct val="100000"/>
              </a:lnSpc>
              <a:buFont typeface="Arial" panose="020B0604020202020204" pitchFamily="34" charset="0"/>
              <a:buChar char="•"/>
            </a:pPr>
            <a:r>
              <a:rPr lang="de-DE" sz="1700" b="1" dirty="0" smtClean="0"/>
              <a:t>Beschränkung der freien Wahl der Therapeut*innen</a:t>
            </a:r>
          </a:p>
          <a:p>
            <a:pPr marL="285750" indent="-285750">
              <a:lnSpc>
                <a:spcPct val="100000"/>
              </a:lnSpc>
              <a:buFont typeface="Arial" panose="020B0604020202020204" pitchFamily="34" charset="0"/>
              <a:buChar char="•"/>
            </a:pPr>
            <a:r>
              <a:rPr lang="de-DE" sz="1700" b="1" dirty="0" smtClean="0"/>
              <a:t>Fehlende Rücksichtnahme auf die individuellen Unterstützungsbedarfe</a:t>
            </a:r>
            <a:endParaRPr lang="de-DE" sz="1700" b="1" dirty="0"/>
          </a:p>
          <a:p>
            <a:pPr>
              <a:lnSpc>
                <a:spcPct val="100000"/>
              </a:lnSpc>
            </a:pPr>
            <a:endParaRPr lang="de-DE" sz="1000" b="1" dirty="0" smtClean="0"/>
          </a:p>
          <a:p>
            <a:pPr>
              <a:lnSpc>
                <a:spcPct val="100000"/>
              </a:lnSpc>
            </a:pPr>
            <a:r>
              <a:rPr lang="de-DE" sz="1700" b="1" i="1" dirty="0"/>
              <a:t>„Aufgrund der fehlenden Flexibilität in den Systemen der Gesundheits- und </a:t>
            </a:r>
            <a:r>
              <a:rPr lang="de-DE" sz="1700" b="1" i="1" dirty="0" smtClean="0"/>
              <a:t>Sozialleistungen kann </a:t>
            </a:r>
            <a:r>
              <a:rPr lang="de-DE" sz="1700" b="1" i="1" dirty="0"/>
              <a:t>es für Menschen mit Gewalterfahrung enorm schwer sein, die für sie passende Unterstützung zu erhalten…Inadäquate Leistungen </a:t>
            </a:r>
            <a:r>
              <a:rPr lang="de-DE" sz="1700" b="1" i="1" dirty="0" smtClean="0"/>
              <a:t>können für </a:t>
            </a:r>
            <a:r>
              <a:rPr lang="de-DE" sz="1700" b="1" i="1" dirty="0"/>
              <a:t>Betroffene einen vermeidbaren, massiven Verlust an Lebensqualität bedeuten. Lebensqualität </a:t>
            </a:r>
            <a:r>
              <a:rPr lang="de-DE" sz="1700" b="1" i="1" dirty="0" smtClean="0"/>
              <a:t>– und </a:t>
            </a:r>
            <a:r>
              <a:rPr lang="de-DE" sz="1700" b="1" i="1" dirty="0"/>
              <a:t>manchmal auch das </a:t>
            </a:r>
            <a:r>
              <a:rPr lang="de-DE" sz="1700" b="1" i="1" dirty="0" smtClean="0"/>
              <a:t>Leben…Versorgungsämter müssen </a:t>
            </a:r>
            <a:r>
              <a:rPr lang="de-DE" sz="1700" b="1" i="1" dirty="0"/>
              <a:t>künftig berücksichtigen, dass </a:t>
            </a:r>
            <a:r>
              <a:rPr lang="de-DE" sz="1700" b="1" i="1" dirty="0" err="1"/>
              <a:t>Traumafolgestörungen</a:t>
            </a:r>
            <a:r>
              <a:rPr lang="de-DE" sz="1700" b="1" i="1" dirty="0"/>
              <a:t> auch andere Aspekte des </a:t>
            </a:r>
            <a:r>
              <a:rPr lang="de-DE" sz="1700" b="1" i="1" dirty="0" smtClean="0"/>
              <a:t>Lebens beeinträchtigen </a:t>
            </a:r>
            <a:r>
              <a:rPr lang="de-DE" sz="1700" b="1" i="1" dirty="0"/>
              <a:t>können</a:t>
            </a:r>
            <a:r>
              <a:rPr lang="de-DE" sz="1700" b="1" i="1" dirty="0" smtClean="0"/>
              <a:t>.“</a:t>
            </a:r>
            <a:endParaRPr lang="de-DE" sz="1700" b="1" i="1" dirty="0"/>
          </a:p>
          <a:p>
            <a:pPr>
              <a:lnSpc>
                <a:spcPct val="100000"/>
              </a:lnSpc>
            </a:pPr>
            <a:endParaRPr lang="de-DE" sz="17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083" y="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89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83150" y="1096414"/>
            <a:ext cx="7756543" cy="696496"/>
          </a:xfrm>
        </p:spPr>
        <p:txBody>
          <a:bodyPr/>
          <a:lstStyle/>
          <a:p>
            <a:r>
              <a:rPr lang="de-DE" sz="2400" dirty="0" smtClean="0"/>
              <a:t>Problem therapeutische Versorgung</a:t>
            </a:r>
            <a:endParaRPr lang="de-DE" sz="1700" dirty="0"/>
          </a:p>
        </p:txBody>
      </p:sp>
      <p:sp>
        <p:nvSpPr>
          <p:cNvPr id="3" name="Textplatzhalter 2"/>
          <p:cNvSpPr>
            <a:spLocks noGrp="1"/>
          </p:cNvSpPr>
          <p:nvPr>
            <p:ph type="body" sz="quarter" idx="18"/>
          </p:nvPr>
        </p:nvSpPr>
        <p:spPr>
          <a:xfrm>
            <a:off x="431800" y="1972733"/>
            <a:ext cx="8466667" cy="4732867"/>
          </a:xfrm>
        </p:spPr>
        <p:txBody>
          <a:bodyPr/>
          <a:lstStyle/>
          <a:p>
            <a:pPr>
              <a:lnSpc>
                <a:spcPct val="100000"/>
              </a:lnSpc>
            </a:pPr>
            <a:r>
              <a:rPr lang="de-DE" sz="1700" b="1" dirty="0" smtClean="0"/>
              <a:t>Zum Weltgesundheitstag wurde vom Kompetenzzentrum Kinderschutz in der Medizin und dem und dem Zentrum für </a:t>
            </a:r>
            <a:r>
              <a:rPr lang="de-DE" sz="1700" b="1" dirty="0" err="1" smtClean="0"/>
              <a:t>Traumaforschung</a:t>
            </a:r>
            <a:r>
              <a:rPr lang="de-DE" sz="1700" b="1" dirty="0" smtClean="0"/>
              <a:t> (Prof. Dr. Jörg </a:t>
            </a:r>
            <a:r>
              <a:rPr lang="de-DE" sz="1700" b="1" dirty="0" err="1" smtClean="0"/>
              <a:t>Fegert</a:t>
            </a:r>
            <a:r>
              <a:rPr lang="de-DE" sz="1700" b="1" dirty="0" smtClean="0"/>
              <a:t>, Um) eine Stellungnahme veröffentlicht.</a:t>
            </a:r>
          </a:p>
          <a:p>
            <a:pPr>
              <a:lnSpc>
                <a:spcPct val="100000"/>
              </a:lnSpc>
            </a:pPr>
            <a:endParaRPr lang="de-DE" sz="1000" dirty="0"/>
          </a:p>
          <a:p>
            <a:pPr>
              <a:lnSpc>
                <a:spcPct val="100000"/>
              </a:lnSpc>
            </a:pPr>
            <a:r>
              <a:rPr lang="de-DE" sz="1700" b="1" dirty="0" smtClean="0"/>
              <a:t>Es wird darauf hingewiesen, dass die Bundesärztekammer, die Psychotherapeutenkammer, die Deutsche Krankenhausgesellschaft, der Spitzenverband Deutscher Krankenversicherungen und die Kassenärztliche Bundesvereinigung bereits 2012 unter Federführung des BMG Rahmenempfehlungen zur Verbesserung der Versorgung von Opfern sexuellen Missbrauchs verabschiedet haben.</a:t>
            </a:r>
            <a:endParaRPr lang="de-DE" sz="1700" b="1" dirty="0"/>
          </a:p>
          <a:p>
            <a:pPr>
              <a:lnSpc>
                <a:spcPct val="100000"/>
              </a:lnSpc>
            </a:pPr>
            <a:endParaRPr lang="de-DE" sz="1000" b="1" dirty="0" smtClean="0"/>
          </a:p>
          <a:p>
            <a:pPr>
              <a:lnSpc>
                <a:spcPct val="100000"/>
              </a:lnSpc>
            </a:pPr>
            <a:r>
              <a:rPr lang="de-DE" sz="1700" b="1" i="1" dirty="0" smtClean="0"/>
              <a:t>„Leider müssen wir aber feststellen, dass die Forderung der Betroffenen nach einem adäquaten Ausbau von Therapienageboten und einer allgemeinen Zugänglichkeit zu Hilfen im Gesundheitswesen für Betroffene </a:t>
            </a:r>
            <a:r>
              <a:rPr lang="de-DE" sz="1700" b="1" i="1" dirty="0" err="1" smtClean="0"/>
              <a:t>sexulelen</a:t>
            </a:r>
            <a:r>
              <a:rPr lang="de-DE" sz="1700" b="1" i="1" dirty="0" smtClean="0"/>
              <a:t> Missbrauchs noch lange nicht eingelöst ist. Insbesondere auf dem Land und z.B. für betroffene Junge und Männer bestehen noch erhebliche Versorgungslücken.“</a:t>
            </a:r>
            <a:endParaRPr lang="de-DE" sz="1700" b="1" i="1" dirty="0"/>
          </a:p>
          <a:p>
            <a:pPr>
              <a:lnSpc>
                <a:spcPct val="100000"/>
              </a:lnSpc>
            </a:pPr>
            <a:endParaRPr lang="de-DE" sz="17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083" y="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1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1068810"/>
            <a:ext cx="7756543" cy="1327438"/>
          </a:xfrm>
        </p:spPr>
        <p:txBody>
          <a:bodyPr/>
          <a:lstStyle/>
          <a:p>
            <a:r>
              <a:rPr lang="de-DE" sz="2400" dirty="0"/>
              <a:t>Was bedeutet </a:t>
            </a:r>
            <a:r>
              <a:rPr lang="de-DE" sz="2400" dirty="0" smtClean="0"/>
              <a:t>Anerkennung </a:t>
            </a:r>
            <a:r>
              <a:rPr lang="de-DE" sz="2400" dirty="0"/>
              <a:t>von Leid und Unrecht? </a:t>
            </a:r>
            <a:endParaRPr lang="de-DE" sz="2400" dirty="0" smtClean="0"/>
          </a:p>
          <a:p>
            <a:r>
              <a:rPr lang="de-DE" sz="1700" dirty="0" smtClean="0"/>
              <a:t>(1</a:t>
            </a:r>
            <a:r>
              <a:rPr lang="de-DE" sz="1700" dirty="0"/>
              <a:t>. </a:t>
            </a:r>
            <a:r>
              <a:rPr lang="de-DE" sz="1700" dirty="0" smtClean="0"/>
              <a:t>Fragebogenerhebung, </a:t>
            </a:r>
            <a:r>
              <a:rPr lang="de-DE" sz="1700" dirty="0" smtClean="0"/>
              <a:t>wurde </a:t>
            </a:r>
            <a:r>
              <a:rPr lang="de-DE" sz="1700" dirty="0"/>
              <a:t>offen erfragt. N=281) </a:t>
            </a:r>
          </a:p>
        </p:txBody>
      </p:sp>
      <p:sp>
        <p:nvSpPr>
          <p:cNvPr id="3" name="Textplatzhalter 2"/>
          <p:cNvSpPr>
            <a:spLocks noGrp="1"/>
          </p:cNvSpPr>
          <p:nvPr>
            <p:ph type="body" sz="quarter" idx="18"/>
          </p:nvPr>
        </p:nvSpPr>
        <p:spPr>
          <a:xfrm>
            <a:off x="638493" y="2607114"/>
            <a:ext cx="7801200" cy="3976566"/>
          </a:xfrm>
        </p:spPr>
        <p:txBody>
          <a:bodyPr/>
          <a:lstStyle/>
          <a:p>
            <a:pPr>
              <a:lnSpc>
                <a:spcPct val="100000"/>
              </a:lnSpc>
            </a:pPr>
            <a:r>
              <a:rPr lang="de-DE" sz="1700" b="1" i="1" dirty="0" smtClean="0"/>
              <a:t>„</a:t>
            </a:r>
            <a:r>
              <a:rPr lang="de-DE" sz="1700" b="1" i="1" dirty="0"/>
              <a:t>Dass andere </a:t>
            </a:r>
            <a:r>
              <a:rPr lang="de-DE" sz="1700" b="1" i="1" dirty="0">
                <a:solidFill>
                  <a:schemeClr val="bg1">
                    <a:lumMod val="50000"/>
                  </a:schemeClr>
                </a:solidFill>
              </a:rPr>
              <a:t>akzeptieren</a:t>
            </a:r>
            <a:r>
              <a:rPr lang="de-DE" sz="1700" b="1" i="1" dirty="0"/>
              <a:t>, dass das was geschehen ist, einen tiefen Abdruck in meinem Leben hinterlassen und mich zu dem geformt hat, was ich bin; dass manches aufgrund dessen so viel mehr Anstrengung kostet. Diese Anerkennung ist das wichtigste in meinem Leben. Ohne Anerkennung bleibt man ein Leben lang ein Lügner.“ </a:t>
            </a:r>
            <a:endParaRPr lang="de-DE" sz="1700" dirty="0"/>
          </a:p>
          <a:p>
            <a:pPr>
              <a:lnSpc>
                <a:spcPct val="100000"/>
              </a:lnSpc>
            </a:pPr>
            <a:endParaRPr lang="de-DE" sz="1700" dirty="0"/>
          </a:p>
          <a:p>
            <a:pPr>
              <a:lnSpc>
                <a:spcPct val="100000"/>
              </a:lnSpc>
            </a:pPr>
            <a:r>
              <a:rPr lang="de-DE" sz="1700" b="1" i="1" dirty="0" smtClean="0"/>
              <a:t>„</a:t>
            </a:r>
            <a:r>
              <a:rPr lang="de-DE" sz="1700" b="1" i="1" dirty="0"/>
              <a:t>Eine </a:t>
            </a:r>
            <a:r>
              <a:rPr lang="de-DE" sz="1700" b="1" i="1" dirty="0">
                <a:solidFill>
                  <a:schemeClr val="bg1">
                    <a:lumMod val="50000"/>
                  </a:schemeClr>
                </a:solidFill>
              </a:rPr>
              <a:t>Unterstützung</a:t>
            </a:r>
            <a:r>
              <a:rPr lang="de-DE" sz="1700" b="1" i="1" dirty="0"/>
              <a:t> für meine Aufarbeitung, indem anerkannt wird, dass mir etwas passiert ist, das schlimm war. Darüber, dass mein Leid mir von außen gespiegelt wird, fällt es mir leichter, es selbst anzuerkennen und in einen Trauerprozess hineinzufinden.“ </a:t>
            </a:r>
            <a:endParaRPr lang="de-DE" sz="1700" dirty="0"/>
          </a:p>
          <a:p>
            <a:pPr>
              <a:lnSpc>
                <a:spcPct val="100000"/>
              </a:lnSpc>
            </a:pPr>
            <a:endParaRPr lang="de-DE" sz="1700" dirty="0"/>
          </a:p>
          <a:p>
            <a:pPr>
              <a:lnSpc>
                <a:spcPct val="100000"/>
              </a:lnSpc>
            </a:pPr>
            <a:r>
              <a:rPr lang="de-DE" sz="1700" b="1" i="1" dirty="0" smtClean="0"/>
              <a:t>„</a:t>
            </a:r>
            <a:r>
              <a:rPr lang="de-DE" sz="1700" b="1" i="1" dirty="0"/>
              <a:t>Die Kommission sollte wenn möglich die Folgen der Opfer so benennen, dass diese </a:t>
            </a:r>
            <a:r>
              <a:rPr lang="de-DE" sz="1700" b="1" i="1" dirty="0">
                <a:solidFill>
                  <a:schemeClr val="bg1">
                    <a:lumMod val="50000"/>
                  </a:schemeClr>
                </a:solidFill>
              </a:rPr>
              <a:t>nicht erneut zu Opfern gemacht werden</a:t>
            </a:r>
            <a:r>
              <a:rPr lang="de-DE" sz="1700" b="1" i="1" dirty="0"/>
              <a:t>, als Versager gesehen oder erneuten Stigmatisierungen ausgesetzt werden. Eine Gratwanderung.“ </a:t>
            </a:r>
            <a:endParaRPr lang="de-DE" sz="17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217" y="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21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1199218"/>
            <a:ext cx="7756543" cy="696496"/>
          </a:xfrm>
        </p:spPr>
        <p:txBody>
          <a:bodyPr/>
          <a:lstStyle/>
          <a:p>
            <a:r>
              <a:rPr lang="de-DE" sz="2400" dirty="0"/>
              <a:t>Gerechtigkeit ist für </a:t>
            </a:r>
            <a:r>
              <a:rPr lang="de-DE" sz="2400" dirty="0" smtClean="0"/>
              <a:t>mich … </a:t>
            </a:r>
            <a:r>
              <a:rPr lang="de-DE" sz="1700" dirty="0"/>
              <a:t>(Interviews) </a:t>
            </a:r>
          </a:p>
        </p:txBody>
      </p:sp>
      <p:sp>
        <p:nvSpPr>
          <p:cNvPr id="3" name="Textplatzhalter 2"/>
          <p:cNvSpPr>
            <a:spLocks noGrp="1"/>
          </p:cNvSpPr>
          <p:nvPr>
            <p:ph type="body" sz="quarter" idx="18"/>
          </p:nvPr>
        </p:nvSpPr>
        <p:spPr>
          <a:xfrm>
            <a:off x="638493" y="2296599"/>
            <a:ext cx="7801200" cy="3976566"/>
          </a:xfrm>
        </p:spPr>
        <p:txBody>
          <a:bodyPr/>
          <a:lstStyle/>
          <a:p>
            <a:pPr>
              <a:lnSpc>
                <a:spcPct val="100000"/>
              </a:lnSpc>
            </a:pPr>
            <a:endParaRPr lang="de-DE" sz="1700" dirty="0"/>
          </a:p>
          <a:p>
            <a:pPr>
              <a:lnSpc>
                <a:spcPct val="100000"/>
              </a:lnSpc>
            </a:pPr>
            <a:r>
              <a:rPr lang="de-DE" sz="1700" b="1" i="1" dirty="0" smtClean="0"/>
              <a:t>„</a:t>
            </a:r>
            <a:r>
              <a:rPr lang="de-DE" sz="1700" b="1" i="1" dirty="0"/>
              <a:t>Dieses Unrecht kann man nicht rückgängig machen. Es ist geschehen. Deswegen kann keine Gerechtigkeit widerfahren. Man kann einen nur noch unterstützen mit den Folgen und da wird wenig getan. Vom Gefühl her – ich muss um jede Therapiestunde um jede Sache kämpfen, kämpfen, kämpfen, kämpfen, kämpfen, kämpfen. Da ist keine Gerechtigkeit. Gerechtigkeit ist: dir ist was schlimmes passiert – wir bezahlen das alles, klar.“ </a:t>
            </a:r>
          </a:p>
          <a:p>
            <a:pPr>
              <a:lnSpc>
                <a:spcPct val="100000"/>
              </a:lnSpc>
            </a:pPr>
            <a:endParaRPr lang="de-DE" sz="1700" b="1" i="1" dirty="0"/>
          </a:p>
          <a:p>
            <a:pPr lvl="0">
              <a:lnSpc>
                <a:spcPct val="100000"/>
              </a:lnSpc>
            </a:pPr>
            <a:r>
              <a:rPr lang="de-DE" sz="1700" b="1" i="1" dirty="0"/>
              <a:t>„Dass die Täter dazu stehen, das wäre für mich Gerechtigkeit. Und die werde ich NIE erreichen. Und deshalb habe ich das für mich irgendwie abgeschminkt: Gerechtigkeit </a:t>
            </a:r>
            <a:r>
              <a:rPr lang="de-DE" sz="1700" b="1" i="1" dirty="0">
                <a:solidFill>
                  <a:srgbClr val="000000"/>
                </a:solidFill>
              </a:rPr>
              <a:t>zu erfahren.“ </a:t>
            </a:r>
          </a:p>
          <a:p>
            <a:pPr>
              <a:lnSpc>
                <a:spcPct val="100000"/>
              </a:lnSpc>
            </a:pPr>
            <a:endParaRPr lang="de-DE" sz="17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616" y="1465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569"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504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915545"/>
            <a:ext cx="8272891" cy="1558270"/>
          </a:xfrm>
        </p:spPr>
        <p:txBody>
          <a:bodyPr/>
          <a:lstStyle/>
          <a:p>
            <a:pPr lvl="0"/>
            <a:r>
              <a:rPr lang="de-DE" sz="1700" dirty="0">
                <a:solidFill>
                  <a:srgbClr val="000000"/>
                </a:solidFill>
              </a:rPr>
              <a:t>Aktuelles Forschungsprojekt der Aufarbeitungskommission zum Thema ritueller sexueller Missbrauch</a:t>
            </a:r>
          </a:p>
          <a:p>
            <a:pPr lvl="0"/>
            <a:endParaRPr lang="de-DE" sz="800" dirty="0">
              <a:solidFill>
                <a:srgbClr val="000000"/>
              </a:solidFill>
            </a:endParaRPr>
          </a:p>
          <a:p>
            <a:pPr lvl="0"/>
            <a:r>
              <a:rPr lang="de-DE" sz="1400" dirty="0">
                <a:solidFill>
                  <a:srgbClr val="000000"/>
                </a:solidFill>
              </a:rPr>
              <a:t>(Johanna Schröder, Susanne Nick, Hertha Richter-Appelt, Peer Briken</a:t>
            </a:r>
            <a:r>
              <a:rPr lang="de-DE" sz="1400" dirty="0" smtClean="0">
                <a:solidFill>
                  <a:srgbClr val="000000"/>
                </a:solidFill>
              </a:rPr>
              <a:t>)</a:t>
            </a:r>
          </a:p>
          <a:p>
            <a:pPr lvl="0"/>
            <a:endParaRPr lang="de-DE" sz="1400" dirty="0" smtClean="0">
              <a:solidFill>
                <a:srgbClr val="000000"/>
              </a:solidFill>
            </a:endParaRPr>
          </a:p>
          <a:p>
            <a:pPr lvl="0"/>
            <a:r>
              <a:rPr lang="de-DE" sz="1000" dirty="0">
                <a:solidFill>
                  <a:srgbClr val="000000"/>
                </a:solidFill>
                <a:hlinkClick r:id="rId2"/>
              </a:rPr>
              <a:t>https://www.aufarbeitungskommission.de/kommission/projekte/projekt-peer-briken</a:t>
            </a:r>
            <a:r>
              <a:rPr lang="de-DE" sz="1000" dirty="0" smtClean="0">
                <a:solidFill>
                  <a:srgbClr val="000000"/>
                </a:solidFill>
                <a:hlinkClick r:id="rId2"/>
              </a:rPr>
              <a:t>/</a:t>
            </a:r>
            <a:r>
              <a:rPr lang="de-DE" sz="1000" dirty="0" smtClean="0">
                <a:solidFill>
                  <a:srgbClr val="000000"/>
                </a:solidFill>
              </a:rPr>
              <a:t> </a:t>
            </a:r>
            <a:endParaRPr lang="de-DE" sz="1000" dirty="0">
              <a:solidFill>
                <a:srgbClr val="000000"/>
              </a:solidFill>
            </a:endParaRPr>
          </a:p>
        </p:txBody>
      </p:sp>
      <p:sp>
        <p:nvSpPr>
          <p:cNvPr id="3" name="Textplatzhalter 2"/>
          <p:cNvSpPr>
            <a:spLocks noGrp="1"/>
          </p:cNvSpPr>
          <p:nvPr>
            <p:ph type="body" sz="quarter" idx="18"/>
          </p:nvPr>
        </p:nvSpPr>
        <p:spPr>
          <a:xfrm>
            <a:off x="638493" y="2683933"/>
            <a:ext cx="7801200" cy="3979334"/>
          </a:xfrm>
        </p:spPr>
        <p:txBody>
          <a:bodyPr/>
          <a:lstStyle/>
          <a:p>
            <a:pPr>
              <a:lnSpc>
                <a:spcPct val="100000"/>
              </a:lnSpc>
            </a:pPr>
            <a:r>
              <a:rPr lang="de-DE" sz="1700" b="1" dirty="0" smtClean="0"/>
              <a:t>Fragebogenerhebung: 165 Erwachsene (95,6% Frauen, mehrheitlich heterosexuell)</a:t>
            </a:r>
          </a:p>
          <a:p>
            <a:pPr marL="285750" indent="-285750">
              <a:lnSpc>
                <a:spcPct val="100000"/>
              </a:lnSpc>
              <a:buFont typeface="Arial" panose="020B0604020202020204" pitchFamily="34" charset="0"/>
              <a:buChar char="•"/>
            </a:pPr>
            <a:r>
              <a:rPr lang="de-DE" sz="1700" b="1" dirty="0"/>
              <a:t>Zwischen 19 und 69 Jahren durchschnittlich 40 Jahre </a:t>
            </a:r>
            <a:r>
              <a:rPr lang="de-DE" sz="1700" b="1" dirty="0" smtClean="0"/>
              <a:t>alt</a:t>
            </a:r>
          </a:p>
          <a:p>
            <a:pPr marL="285750" indent="-285750">
              <a:lnSpc>
                <a:spcPct val="100000"/>
              </a:lnSpc>
              <a:buFont typeface="Arial" panose="020B0604020202020204" pitchFamily="34" charset="0"/>
              <a:buChar char="•"/>
            </a:pPr>
            <a:r>
              <a:rPr lang="de-DE" sz="1700" b="1" dirty="0" smtClean="0"/>
              <a:t>31,5% hatten Kinder, über die Hälfte lebte nicht in einer Partnerschaft 57,6%</a:t>
            </a:r>
          </a:p>
          <a:p>
            <a:pPr marL="285750" indent="-285750">
              <a:lnSpc>
                <a:spcPct val="100000"/>
              </a:lnSpc>
              <a:buFont typeface="Arial" panose="020B0604020202020204" pitchFamily="34" charset="0"/>
              <a:buChar char="•"/>
            </a:pPr>
            <a:r>
              <a:rPr lang="de-DE" sz="1700" b="1" dirty="0" smtClean="0"/>
              <a:t>über die Hälfte hatte eine höhere Schulbildung (57,6%), aber sehr viele waren berentet oder arbeitsunfähig.</a:t>
            </a:r>
          </a:p>
          <a:p>
            <a:pPr marL="285750" indent="-285750">
              <a:lnSpc>
                <a:spcPct val="100000"/>
              </a:lnSpc>
              <a:buFont typeface="Arial" panose="020B0604020202020204" pitchFamily="34" charset="0"/>
              <a:buChar char="•"/>
            </a:pPr>
            <a:endParaRPr lang="de-DE" sz="1700" b="1" dirty="0"/>
          </a:p>
          <a:p>
            <a:pPr marL="285750" indent="-285750">
              <a:lnSpc>
                <a:spcPct val="100000"/>
              </a:lnSpc>
              <a:buFont typeface="Arial" panose="020B0604020202020204" pitchFamily="34" charset="0"/>
              <a:buChar char="•"/>
            </a:pPr>
            <a:r>
              <a:rPr lang="de-DE" sz="1700" b="1" dirty="0"/>
              <a:t>71,8 % der Betroffenen </a:t>
            </a:r>
            <a:r>
              <a:rPr lang="de-DE" sz="1700" b="1" dirty="0" smtClean="0"/>
              <a:t>haben direkte </a:t>
            </a:r>
            <a:r>
              <a:rPr lang="de-DE" sz="1700" b="1" dirty="0"/>
              <a:t>allgemeine Beratung in Anspruch genommen, 42,7 </a:t>
            </a:r>
            <a:r>
              <a:rPr lang="de-DE" sz="1700" b="1" dirty="0" smtClean="0"/>
              <a:t>% direkte </a:t>
            </a:r>
            <a:r>
              <a:rPr lang="de-DE" sz="1700" b="1" dirty="0"/>
              <a:t>spezifische </a:t>
            </a:r>
            <a:r>
              <a:rPr lang="de-DE" sz="1700" b="1" dirty="0" smtClean="0"/>
              <a:t>Beratung. </a:t>
            </a:r>
            <a:r>
              <a:rPr lang="de-DE" sz="1700" b="1" dirty="0"/>
              <a:t>20 </a:t>
            </a:r>
            <a:r>
              <a:rPr lang="de-DE" sz="1700" b="1" dirty="0" smtClean="0"/>
              <a:t>% haben telefonische </a:t>
            </a:r>
            <a:r>
              <a:rPr lang="de-DE" sz="1700" b="1" dirty="0"/>
              <a:t>Angebote und 10 % online‐Angebote genutzt</a:t>
            </a:r>
            <a:r>
              <a:rPr lang="de-DE" sz="1700" b="1" dirty="0" smtClean="0"/>
              <a:t>.</a:t>
            </a:r>
          </a:p>
          <a:p>
            <a:pPr>
              <a:lnSpc>
                <a:spcPct val="100000"/>
              </a:lnSpc>
            </a:pPr>
            <a:endParaRPr lang="de-DE" sz="800" b="1" dirty="0" smtClean="0"/>
          </a:p>
          <a:p>
            <a:pPr marL="285750" indent="-285750">
              <a:lnSpc>
                <a:spcPct val="100000"/>
              </a:lnSpc>
              <a:buFont typeface="Arial" panose="020B0604020202020204" pitchFamily="34" charset="0"/>
              <a:buChar char="•"/>
            </a:pPr>
            <a:r>
              <a:rPr lang="de-DE" sz="1700" b="1" dirty="0"/>
              <a:t>95,8 % der Betroffenen </a:t>
            </a:r>
            <a:r>
              <a:rPr lang="de-DE" sz="1700" b="1" dirty="0" smtClean="0"/>
              <a:t>haben eine </a:t>
            </a:r>
            <a:r>
              <a:rPr lang="de-DE" sz="1700" b="1" dirty="0"/>
              <a:t>oder mehrere Therapien gemacht bzw. seien aktuell </a:t>
            </a:r>
            <a:r>
              <a:rPr lang="de-DE" sz="1700" b="1" dirty="0" smtClean="0"/>
              <a:t>in Therapie</a:t>
            </a:r>
            <a:r>
              <a:rPr lang="de-DE" sz="1700" b="1" dirty="0"/>
              <a:t>. 74,1 % </a:t>
            </a:r>
            <a:r>
              <a:rPr lang="de-DE" sz="1700" b="1" dirty="0" smtClean="0"/>
              <a:t>haben eine </a:t>
            </a:r>
            <a:r>
              <a:rPr lang="de-DE" sz="1700" b="1" dirty="0"/>
              <a:t>Klinik in Anspruch genommen.</a:t>
            </a:r>
            <a:endParaRPr lang="de-DE" sz="1700" b="1" dirty="0" smtClean="0"/>
          </a:p>
          <a:p>
            <a:pPr>
              <a:lnSpc>
                <a:spcPct val="100000"/>
              </a:lnSpc>
            </a:pPr>
            <a:endParaRPr lang="de-DE" sz="17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616" y="1465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569"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98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1238170"/>
            <a:ext cx="8272891" cy="1188938"/>
          </a:xfrm>
        </p:spPr>
        <p:txBody>
          <a:bodyPr/>
          <a:lstStyle/>
          <a:p>
            <a:pPr lvl="0"/>
            <a:r>
              <a:rPr lang="de-DE" sz="1700" dirty="0">
                <a:solidFill>
                  <a:srgbClr val="000000"/>
                </a:solidFill>
              </a:rPr>
              <a:t>Aktuelles Forschungsprojekt der Aufarbeitungskommission zum Thema ritueller sexueller Missbrauch</a:t>
            </a:r>
          </a:p>
          <a:p>
            <a:pPr lvl="0"/>
            <a:endParaRPr lang="de-DE" sz="800" dirty="0">
              <a:solidFill>
                <a:srgbClr val="000000"/>
              </a:solidFill>
            </a:endParaRPr>
          </a:p>
          <a:p>
            <a:pPr lvl="0"/>
            <a:r>
              <a:rPr lang="de-DE" sz="1400" dirty="0">
                <a:solidFill>
                  <a:srgbClr val="000000"/>
                </a:solidFill>
              </a:rPr>
              <a:t>(Johanna Schröder, Susanne Nick, Hertha Richter-Appelt, Peer Briken</a:t>
            </a:r>
            <a:r>
              <a:rPr lang="de-DE" sz="1400" dirty="0" smtClean="0">
                <a:solidFill>
                  <a:srgbClr val="000000"/>
                </a:solidFill>
              </a:rPr>
              <a:t>)</a:t>
            </a:r>
            <a:endParaRPr lang="de-DE" sz="1400" dirty="0">
              <a:solidFill>
                <a:srgbClr val="000000"/>
              </a:solidFill>
            </a:endParaRPr>
          </a:p>
        </p:txBody>
      </p:sp>
      <p:sp>
        <p:nvSpPr>
          <p:cNvPr id="3" name="Textplatzhalter 2"/>
          <p:cNvSpPr>
            <a:spLocks noGrp="1"/>
          </p:cNvSpPr>
          <p:nvPr>
            <p:ph type="body" sz="quarter" idx="18"/>
          </p:nvPr>
        </p:nvSpPr>
        <p:spPr>
          <a:xfrm>
            <a:off x="638493" y="3090332"/>
            <a:ext cx="8183774" cy="3657599"/>
          </a:xfrm>
        </p:spPr>
        <p:txBody>
          <a:bodyPr/>
          <a:lstStyle/>
          <a:p>
            <a:pPr>
              <a:lnSpc>
                <a:spcPct val="100000"/>
              </a:lnSpc>
            </a:pPr>
            <a:r>
              <a:rPr lang="de-DE" b="1" dirty="0" smtClean="0"/>
              <a:t>Die befragten Betroffenen haben unterschiedliche Gewalt erlebt:</a:t>
            </a:r>
          </a:p>
          <a:p>
            <a:pPr>
              <a:lnSpc>
                <a:spcPct val="100000"/>
              </a:lnSpc>
            </a:pPr>
            <a:endParaRPr lang="de-DE" sz="1000" b="1" dirty="0" smtClean="0"/>
          </a:p>
          <a:p>
            <a:pPr marL="285750" indent="-285750">
              <a:lnSpc>
                <a:spcPct val="100000"/>
              </a:lnSpc>
              <a:buFont typeface="Arial" panose="020B0604020202020204" pitchFamily="34" charset="0"/>
              <a:buChar char="•"/>
            </a:pPr>
            <a:r>
              <a:rPr lang="de-DE" b="1" dirty="0" smtClean="0"/>
              <a:t>Kinderprostitution 65,5%</a:t>
            </a:r>
          </a:p>
          <a:p>
            <a:pPr>
              <a:lnSpc>
                <a:spcPct val="100000"/>
              </a:lnSpc>
            </a:pPr>
            <a:endParaRPr lang="de-DE" sz="800" b="1" dirty="0" smtClean="0"/>
          </a:p>
          <a:p>
            <a:pPr marL="285750" indent="-285750">
              <a:lnSpc>
                <a:spcPct val="100000"/>
              </a:lnSpc>
              <a:buFont typeface="Arial" panose="020B0604020202020204" pitchFamily="34" charset="0"/>
              <a:buChar char="•"/>
            </a:pPr>
            <a:r>
              <a:rPr lang="de-DE" b="1" dirty="0" smtClean="0"/>
              <a:t>Produktion von Missbrauchsabbildungen (Kinderpornografie) 64,8%</a:t>
            </a:r>
          </a:p>
          <a:p>
            <a:pPr>
              <a:lnSpc>
                <a:spcPct val="100000"/>
              </a:lnSpc>
            </a:pPr>
            <a:endParaRPr lang="de-DE" sz="800" b="1" dirty="0" smtClean="0"/>
          </a:p>
          <a:p>
            <a:pPr marL="285750" indent="-285750">
              <a:lnSpc>
                <a:spcPct val="100000"/>
              </a:lnSpc>
              <a:buFont typeface="Arial" panose="020B0604020202020204" pitchFamily="34" charset="0"/>
              <a:buChar char="•"/>
            </a:pPr>
            <a:r>
              <a:rPr lang="de-DE" b="1" dirty="0" smtClean="0"/>
              <a:t>Gewaltpornografie 46,7%</a:t>
            </a:r>
          </a:p>
          <a:p>
            <a:pPr>
              <a:lnSpc>
                <a:spcPct val="100000"/>
              </a:lnSpc>
            </a:pPr>
            <a:endParaRPr lang="de-DE" sz="800" b="1" dirty="0" smtClean="0"/>
          </a:p>
          <a:p>
            <a:pPr marL="285750" indent="-285750">
              <a:lnSpc>
                <a:spcPct val="100000"/>
              </a:lnSpc>
              <a:buFont typeface="Arial" panose="020B0604020202020204" pitchFamily="34" charset="0"/>
              <a:buChar char="•"/>
            </a:pPr>
            <a:r>
              <a:rPr lang="de-DE" b="1" dirty="0" smtClean="0"/>
              <a:t>Einsatz von </a:t>
            </a:r>
          </a:p>
          <a:p>
            <a:pPr marL="1073124" lvl="1" indent="-285750">
              <a:buFont typeface="Arial" panose="020B0604020202020204" pitchFamily="34" charset="0"/>
              <a:buChar char="•"/>
            </a:pPr>
            <a:r>
              <a:rPr lang="de-DE" sz="1600" b="1" dirty="0" smtClean="0">
                <a:latin typeface="Calibri" panose="020F0502020204030204" pitchFamily="34" charset="0"/>
                <a:cs typeface="Calibri" panose="020F0502020204030204" pitchFamily="34" charset="0"/>
              </a:rPr>
              <a:t>religiöser Ideologie 18,8%</a:t>
            </a:r>
          </a:p>
          <a:p>
            <a:pPr marL="1073124" lvl="1" indent="-285750">
              <a:buFont typeface="Arial" panose="020B0604020202020204" pitchFamily="34" charset="0"/>
              <a:buChar char="•"/>
            </a:pPr>
            <a:r>
              <a:rPr lang="de-DE" sz="1600" b="1" dirty="0" smtClean="0">
                <a:latin typeface="Calibri" panose="020F0502020204030204" pitchFamily="34" charset="0"/>
                <a:cs typeface="Calibri" panose="020F0502020204030204" pitchFamily="34" charset="0"/>
              </a:rPr>
              <a:t>faschistischer Ideologie 12,1%</a:t>
            </a:r>
          </a:p>
          <a:p>
            <a:pPr marL="1073124" lvl="1" indent="-285750">
              <a:buFont typeface="Arial" panose="020B0604020202020204" pitchFamily="34" charset="0"/>
              <a:buChar char="•"/>
            </a:pPr>
            <a:r>
              <a:rPr lang="de-DE" sz="1600" b="1" dirty="0" smtClean="0">
                <a:latin typeface="Calibri" panose="020F0502020204030204" pitchFamily="34" charset="0"/>
                <a:cs typeface="Calibri" panose="020F0502020204030204" pitchFamily="34" charset="0"/>
              </a:rPr>
              <a:t>rassistischer Ideologie 12,1%</a:t>
            </a:r>
          </a:p>
          <a:p>
            <a:pPr marL="1073124" lvl="1" indent="-285750">
              <a:buFont typeface="Arial" panose="020B0604020202020204" pitchFamily="34" charset="0"/>
              <a:buChar char="•"/>
            </a:pPr>
            <a:r>
              <a:rPr lang="de-DE" sz="1600" b="1" dirty="0" smtClean="0">
                <a:latin typeface="Calibri" panose="020F0502020204030204" pitchFamily="34" charset="0"/>
                <a:cs typeface="Calibri" panose="020F0502020204030204" pitchFamily="34" charset="0"/>
              </a:rPr>
              <a:t>rechtsradikale Ideologie 8,5%</a:t>
            </a:r>
          </a:p>
          <a:p>
            <a:pPr marL="285750" indent="-285750">
              <a:lnSpc>
                <a:spcPct val="100000"/>
              </a:lnSpc>
              <a:spcBef>
                <a:spcPts val="600"/>
              </a:spcBef>
              <a:buFont typeface="Arial" panose="020B0604020202020204" pitchFamily="34" charset="0"/>
              <a:buChar char="•"/>
            </a:pPr>
            <a:r>
              <a:rPr lang="de-DE" b="1" dirty="0" smtClean="0"/>
              <a:t>Mehrheitlich (74,8%) Zwang anderen Personen Gewalt anzutun.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616" y="1465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569"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2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549376" y="1314069"/>
            <a:ext cx="8272891" cy="1188938"/>
          </a:xfrm>
        </p:spPr>
        <p:txBody>
          <a:bodyPr/>
          <a:lstStyle/>
          <a:p>
            <a:r>
              <a:rPr lang="de-DE" sz="1700" dirty="0" smtClean="0"/>
              <a:t>Aktuelles Forschungsprojekt der Aufarbeitungskommission zum Thema ritueller sexueller Missbrauch</a:t>
            </a:r>
          </a:p>
          <a:p>
            <a:endParaRPr lang="de-DE" sz="800" dirty="0" smtClean="0"/>
          </a:p>
          <a:p>
            <a:r>
              <a:rPr lang="de-DE" sz="1400" dirty="0" smtClean="0"/>
              <a:t>(Johanna Schröder, Susanne Nick, Hertha Richter-Appelt, Peer Briken</a:t>
            </a:r>
            <a:r>
              <a:rPr lang="de-DE" sz="1400" dirty="0" smtClean="0"/>
              <a:t>)</a:t>
            </a:r>
            <a:endParaRPr lang="de-DE" sz="1400" dirty="0" smtClean="0"/>
          </a:p>
        </p:txBody>
      </p:sp>
      <p:sp>
        <p:nvSpPr>
          <p:cNvPr id="3" name="Textplatzhalter 2"/>
          <p:cNvSpPr>
            <a:spLocks noGrp="1"/>
          </p:cNvSpPr>
          <p:nvPr>
            <p:ph type="body" sz="quarter" idx="18"/>
          </p:nvPr>
        </p:nvSpPr>
        <p:spPr>
          <a:xfrm>
            <a:off x="638493" y="3014133"/>
            <a:ext cx="8183774" cy="3733800"/>
          </a:xfrm>
        </p:spPr>
        <p:txBody>
          <a:bodyPr/>
          <a:lstStyle/>
          <a:p>
            <a:pPr marL="285750" indent="-285750">
              <a:lnSpc>
                <a:spcPct val="100000"/>
              </a:lnSpc>
              <a:buFont typeface="Arial" panose="020B0604020202020204" pitchFamily="34" charset="0"/>
              <a:buChar char="•"/>
            </a:pPr>
            <a:r>
              <a:rPr lang="de-DE" b="1" dirty="0"/>
              <a:t>Im Durchschnitt berichteten Betroffene erst nach 24,1 Jahren zum ersten Mal über </a:t>
            </a:r>
            <a:r>
              <a:rPr lang="de-DE" b="1" dirty="0" smtClean="0"/>
              <a:t>ihre Erfahrungen</a:t>
            </a:r>
            <a:r>
              <a:rPr lang="de-DE" b="1" dirty="0"/>
              <a:t>. </a:t>
            </a:r>
            <a:endParaRPr lang="de-DE" b="1" dirty="0" smtClean="0"/>
          </a:p>
          <a:p>
            <a:pPr>
              <a:lnSpc>
                <a:spcPct val="100000"/>
              </a:lnSpc>
            </a:pPr>
            <a:endParaRPr lang="de-DE" sz="800" b="1" dirty="0" smtClean="0"/>
          </a:p>
          <a:p>
            <a:pPr marL="285750" indent="-285750">
              <a:lnSpc>
                <a:spcPct val="100000"/>
              </a:lnSpc>
              <a:buFont typeface="Arial" panose="020B0604020202020204" pitchFamily="34" charset="0"/>
              <a:buChar char="•"/>
            </a:pPr>
            <a:r>
              <a:rPr lang="de-DE" b="1" dirty="0" smtClean="0"/>
              <a:t>Während </a:t>
            </a:r>
            <a:r>
              <a:rPr lang="de-DE" b="1" dirty="0"/>
              <a:t>der professionellen Unterstützung </a:t>
            </a:r>
            <a:r>
              <a:rPr lang="de-DE" b="1" dirty="0" smtClean="0"/>
              <a:t>hielt die </a:t>
            </a:r>
            <a:r>
              <a:rPr lang="de-DE" b="1" dirty="0"/>
              <a:t>Gewalt bei 36,7 % </a:t>
            </a:r>
            <a:r>
              <a:rPr lang="de-DE" b="1" dirty="0" smtClean="0"/>
              <a:t>der Betroffenen </a:t>
            </a:r>
            <a:r>
              <a:rPr lang="de-DE" b="1" dirty="0"/>
              <a:t>noch von einem Jahr bis 21 Jahre an; im </a:t>
            </a:r>
            <a:r>
              <a:rPr lang="de-DE" b="1" dirty="0" smtClean="0"/>
              <a:t>Durchschnitt hielt sie </a:t>
            </a:r>
            <a:r>
              <a:rPr lang="de-DE" b="1" dirty="0"/>
              <a:t>7,1 Jahre an</a:t>
            </a:r>
            <a:r>
              <a:rPr lang="de-DE" b="1" dirty="0" smtClean="0"/>
              <a:t>.</a:t>
            </a:r>
          </a:p>
          <a:p>
            <a:pPr>
              <a:lnSpc>
                <a:spcPct val="100000"/>
              </a:lnSpc>
            </a:pPr>
            <a:endParaRPr lang="de-DE" sz="800" b="1" dirty="0"/>
          </a:p>
          <a:p>
            <a:pPr marL="285750" indent="-285750">
              <a:lnSpc>
                <a:spcPct val="100000"/>
              </a:lnSpc>
              <a:buFont typeface="Arial" panose="020B0604020202020204" pitchFamily="34" charset="0"/>
              <a:buChar char="•"/>
            </a:pPr>
            <a:r>
              <a:rPr lang="de-DE" b="1" dirty="0"/>
              <a:t>Zu 56,7 % berichteten Betroffene von einem erfolgreichen Ausstieg. </a:t>
            </a:r>
            <a:endParaRPr lang="de-DE" b="1" dirty="0" smtClean="0"/>
          </a:p>
          <a:p>
            <a:pPr>
              <a:lnSpc>
                <a:spcPct val="100000"/>
              </a:lnSpc>
            </a:pPr>
            <a:endParaRPr lang="de-DE" sz="800" b="1" dirty="0" smtClean="0"/>
          </a:p>
          <a:p>
            <a:pPr marL="285750" indent="-285750">
              <a:lnSpc>
                <a:spcPct val="100000"/>
              </a:lnSpc>
              <a:buFont typeface="Arial" panose="020B0604020202020204" pitchFamily="34" charset="0"/>
              <a:buChar char="•"/>
            </a:pPr>
            <a:r>
              <a:rPr lang="de-DE" b="1" dirty="0" smtClean="0"/>
              <a:t>Unterstützung beim Ausstieg </a:t>
            </a:r>
            <a:r>
              <a:rPr lang="de-DE" b="1" dirty="0"/>
              <a:t>erhielten sie vor allem über Psychotherapeuten (45,7 %). </a:t>
            </a:r>
            <a:endParaRPr lang="de-DE" b="1" dirty="0" smtClean="0"/>
          </a:p>
          <a:p>
            <a:pPr>
              <a:lnSpc>
                <a:spcPct val="100000"/>
              </a:lnSpc>
            </a:pPr>
            <a:endParaRPr lang="de-DE" sz="800" b="1" dirty="0"/>
          </a:p>
          <a:p>
            <a:pPr marL="285750" indent="-285750">
              <a:lnSpc>
                <a:spcPct val="100000"/>
              </a:lnSpc>
              <a:buFont typeface="Arial" panose="020B0604020202020204" pitchFamily="34" charset="0"/>
              <a:buChar char="•"/>
            </a:pPr>
            <a:r>
              <a:rPr lang="de-DE" b="1" dirty="0" smtClean="0"/>
              <a:t>In der Hälfte der </a:t>
            </a:r>
            <a:r>
              <a:rPr lang="de-DE" b="1" dirty="0"/>
              <a:t>Fälle </a:t>
            </a:r>
            <a:r>
              <a:rPr lang="de-DE" b="1" dirty="0" smtClean="0"/>
              <a:t>wurde die </a:t>
            </a:r>
            <a:r>
              <a:rPr lang="de-DE" b="1" dirty="0"/>
              <a:t>Unterstützung als nicht hilfreich bewertet.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616" y="1465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569"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83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942708"/>
            <a:ext cx="7756543" cy="1065828"/>
          </a:xfrm>
        </p:spPr>
        <p:txBody>
          <a:bodyPr/>
          <a:lstStyle/>
          <a:p>
            <a:r>
              <a:rPr lang="de-DE" sz="2400" dirty="0" smtClean="0"/>
              <a:t>Was verstehen Betroffene unter Aufarbeitung</a:t>
            </a:r>
            <a:r>
              <a:rPr lang="de-DE" sz="2400" dirty="0" smtClean="0"/>
              <a:t>? (Interviews)</a:t>
            </a:r>
            <a:endParaRPr lang="de-DE" sz="1700" dirty="0"/>
          </a:p>
        </p:txBody>
      </p:sp>
      <p:sp>
        <p:nvSpPr>
          <p:cNvPr id="3" name="Textplatzhalter 2"/>
          <p:cNvSpPr>
            <a:spLocks noGrp="1"/>
          </p:cNvSpPr>
          <p:nvPr>
            <p:ph type="body" sz="quarter" idx="18"/>
          </p:nvPr>
        </p:nvSpPr>
        <p:spPr>
          <a:xfrm>
            <a:off x="381000" y="2328333"/>
            <a:ext cx="8381999" cy="4529667"/>
          </a:xfrm>
        </p:spPr>
        <p:txBody>
          <a:bodyPr/>
          <a:lstStyle/>
          <a:p>
            <a:pPr>
              <a:lnSpc>
                <a:spcPct val="100000"/>
              </a:lnSpc>
            </a:pPr>
            <a:r>
              <a:rPr lang="de-DE" sz="1700" b="1" dirty="0" smtClean="0"/>
              <a:t>Unter </a:t>
            </a:r>
            <a:r>
              <a:rPr lang="de-DE" sz="1700" b="1" dirty="0"/>
              <a:t>„Aufarbeitung“ verstehen Betroffene mehrheitlich die individuelle Bewältigung der erlebten Gewalt. </a:t>
            </a:r>
            <a:endParaRPr lang="de-DE" sz="1700" dirty="0"/>
          </a:p>
          <a:p>
            <a:pPr>
              <a:lnSpc>
                <a:spcPct val="100000"/>
              </a:lnSpc>
            </a:pPr>
            <a:endParaRPr lang="de-DE" sz="1700" dirty="0" smtClean="0"/>
          </a:p>
          <a:p>
            <a:pPr lvl="0">
              <a:lnSpc>
                <a:spcPct val="100000"/>
              </a:lnSpc>
            </a:pPr>
            <a:r>
              <a:rPr lang="de-DE" sz="1700" b="1" i="1" dirty="0"/>
              <a:t>„Dass mir geglaubt wird. Dass ICH mit meiner ganzen Geschichte Platz haben darf. Dass ICH sagen kann, ich bin missbraucht worden und deshalb habe ich heute die und die und die Handicaps; an denen arbeite ich.“ </a:t>
            </a:r>
            <a:endParaRPr lang="de-DE" sz="1700" b="1" i="1" dirty="0" smtClean="0"/>
          </a:p>
          <a:p>
            <a:pPr lvl="0">
              <a:lnSpc>
                <a:spcPct val="100000"/>
              </a:lnSpc>
            </a:pPr>
            <a:endParaRPr lang="de-DE" sz="800" dirty="0"/>
          </a:p>
          <a:p>
            <a:pPr>
              <a:lnSpc>
                <a:spcPct val="100000"/>
              </a:lnSpc>
            </a:pPr>
            <a:r>
              <a:rPr lang="de-DE" sz="1700" b="1" i="1" dirty="0"/>
              <a:t>„Für mich persönlich – Aufarbeitung heißt, das Geschehene so weit verarbeiten zu können, dass das auch im Gehirn als Vergangenheit abgespeichert werden kann. Dass das nicht immer präsent ist</a:t>
            </a:r>
            <a:r>
              <a:rPr lang="de-DE" sz="1700" b="1" i="1" dirty="0" smtClean="0"/>
              <a:t>.“</a:t>
            </a:r>
          </a:p>
          <a:p>
            <a:pPr>
              <a:lnSpc>
                <a:spcPct val="100000"/>
              </a:lnSpc>
            </a:pPr>
            <a:endParaRPr lang="de-DE" sz="800" b="1" i="1" dirty="0" smtClean="0"/>
          </a:p>
          <a:p>
            <a:pPr lvl="0">
              <a:lnSpc>
                <a:spcPct val="100000"/>
              </a:lnSpc>
            </a:pPr>
            <a:r>
              <a:rPr lang="de-DE" sz="1700" b="1" i="1" dirty="0"/>
              <a:t>„Aufarbeitung ist in erster Linie: über das Erlebte Reden können.“ </a:t>
            </a:r>
            <a:endParaRPr lang="de-DE" sz="1700" dirty="0"/>
          </a:p>
          <a:p>
            <a:pPr lvl="0">
              <a:lnSpc>
                <a:spcPct val="100000"/>
              </a:lnSpc>
            </a:pPr>
            <a:endParaRPr lang="de-DE" sz="800" dirty="0"/>
          </a:p>
          <a:p>
            <a:pPr lvl="0">
              <a:lnSpc>
                <a:spcPct val="100000"/>
              </a:lnSpc>
            </a:pPr>
            <a:r>
              <a:rPr lang="de-DE" sz="1700" b="1" i="1" dirty="0"/>
              <a:t>„Dass ich irgendwann mit dem, was ich erlebt habe, leben kann ohne mich dafür schämen zu müssen oder schuldig zu fühlen, ohne Angst zu haben, dass es jemand erfährt, weil ich dann nur noch Opfer bin. Dass ich meine Ziele verfolgen kann, ohne mich vor diesen Erlebnissen immer wieder ausbremsen oder auch umhauen zu lassen.“ </a:t>
            </a:r>
            <a:endParaRPr lang="de-DE" sz="1700" dirty="0"/>
          </a:p>
          <a:p>
            <a:pPr>
              <a:lnSpc>
                <a:spcPct val="100000"/>
              </a:lnSpc>
            </a:pPr>
            <a:endParaRPr lang="de-DE" sz="17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083" y="1211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4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84213" y="1192692"/>
            <a:ext cx="7585075" cy="696496"/>
          </a:xfrm>
        </p:spPr>
        <p:txBody>
          <a:bodyPr/>
          <a:lstStyle/>
          <a:p>
            <a:r>
              <a:rPr lang="de-DE" sz="2400" dirty="0" smtClean="0"/>
              <a:t>Was brauchen Betroffene?</a:t>
            </a:r>
            <a:endParaRPr lang="de-DE" sz="2400" dirty="0"/>
          </a:p>
        </p:txBody>
      </p:sp>
      <p:sp>
        <p:nvSpPr>
          <p:cNvPr id="3" name="Textplatzhalter 2"/>
          <p:cNvSpPr>
            <a:spLocks noGrp="1"/>
          </p:cNvSpPr>
          <p:nvPr>
            <p:ph type="body" sz="quarter" idx="18"/>
          </p:nvPr>
        </p:nvSpPr>
        <p:spPr>
          <a:xfrm>
            <a:off x="684213" y="2279664"/>
            <a:ext cx="7801200" cy="4370901"/>
          </a:xfrm>
        </p:spPr>
        <p:txBody>
          <a:bodyPr/>
          <a:lstStyle/>
          <a:p>
            <a:endParaRPr lang="de-DE" dirty="0">
              <a:latin typeface="+mj-lt"/>
            </a:endParaRPr>
          </a:p>
          <a:p>
            <a:r>
              <a:rPr lang="de-DE" b="1" dirty="0" smtClean="0">
                <a:latin typeface="+mj-lt"/>
              </a:rPr>
              <a:t>Betroffene sind unterschiedlich, haben unterschiedliches erlebt und brauchen zu unterschiedlichen Zeitpunkten ihres Lebens unterschiedliche Unterstützung.</a:t>
            </a:r>
          </a:p>
          <a:p>
            <a:endParaRPr lang="de-DE" b="1" dirty="0">
              <a:latin typeface="+mj-lt"/>
            </a:endParaRPr>
          </a:p>
          <a:p>
            <a:r>
              <a:rPr lang="de-DE" b="1" dirty="0" smtClean="0">
                <a:latin typeface="+mj-lt"/>
              </a:rPr>
              <a:t>Es gibt jedoch einen grundsätzlichen Bedarf an Anerkennung, der allen gemeinsam ist.</a:t>
            </a:r>
          </a:p>
          <a:p>
            <a:endParaRPr lang="de-DE" sz="1000" b="1" dirty="0">
              <a:latin typeface="+mj-lt"/>
            </a:endParaRPr>
          </a:p>
          <a:p>
            <a:pPr lvl="0">
              <a:lnSpc>
                <a:spcPct val="100000"/>
              </a:lnSpc>
              <a:spcBef>
                <a:spcPct val="20000"/>
              </a:spcBef>
            </a:pPr>
            <a:r>
              <a:rPr lang="de-DE" sz="1900" b="1" i="1" dirty="0" smtClean="0">
                <a:solidFill>
                  <a:srgbClr val="000000"/>
                </a:solidFill>
                <a:latin typeface="Arial"/>
              </a:rPr>
              <a:t>	„</a:t>
            </a:r>
            <a:r>
              <a:rPr lang="de-DE" sz="1900" b="1" i="1" dirty="0">
                <a:solidFill>
                  <a:srgbClr val="000000"/>
                </a:solidFill>
                <a:latin typeface="Arial"/>
              </a:rPr>
              <a:t>Eine Befreiung von Schuld und Scham.“ </a:t>
            </a:r>
          </a:p>
          <a:p>
            <a:pPr lvl="0">
              <a:lnSpc>
                <a:spcPct val="100000"/>
              </a:lnSpc>
              <a:spcBef>
                <a:spcPct val="20000"/>
              </a:spcBef>
            </a:pPr>
            <a:r>
              <a:rPr lang="de-DE" sz="1900" b="1" i="1" dirty="0" smtClean="0">
                <a:solidFill>
                  <a:srgbClr val="000000"/>
                </a:solidFill>
                <a:latin typeface="Arial"/>
              </a:rPr>
              <a:t>	„</a:t>
            </a:r>
            <a:r>
              <a:rPr lang="de-DE" sz="1900" b="1" i="1" dirty="0">
                <a:solidFill>
                  <a:srgbClr val="000000"/>
                </a:solidFill>
                <a:latin typeface="Arial"/>
              </a:rPr>
              <a:t>Zuerst mal überhaupt anzuerkennen, dass es DA ist.“ </a:t>
            </a:r>
            <a:endParaRPr lang="de-DE" sz="1900" b="1" i="1" dirty="0" smtClean="0">
              <a:solidFill>
                <a:srgbClr val="000000"/>
              </a:solidFill>
              <a:latin typeface="Arial"/>
            </a:endParaRPr>
          </a:p>
          <a:p>
            <a:pPr lvl="0">
              <a:lnSpc>
                <a:spcPct val="100000"/>
              </a:lnSpc>
              <a:spcBef>
                <a:spcPct val="20000"/>
              </a:spcBef>
            </a:pPr>
            <a:endParaRPr lang="de-DE" sz="1000" b="1" i="1" dirty="0">
              <a:solidFill>
                <a:srgbClr val="000000"/>
              </a:solidFill>
              <a:latin typeface="Arial"/>
            </a:endParaRPr>
          </a:p>
          <a:p>
            <a:pPr lvl="0">
              <a:lnSpc>
                <a:spcPct val="100000"/>
              </a:lnSpc>
              <a:spcBef>
                <a:spcPct val="20000"/>
              </a:spcBef>
            </a:pPr>
            <a:r>
              <a:rPr lang="de-DE" sz="1900" b="1" dirty="0" smtClean="0">
                <a:solidFill>
                  <a:srgbClr val="000000"/>
                </a:solidFill>
                <a:latin typeface="Arial"/>
              </a:rPr>
              <a:t>Die Anerkennung, dass „es“ überhaupt da ist, hat besonderes Gewicht bei Missbrauch in rituellem Kontext, der noch immer oft geleugnet wird.</a:t>
            </a:r>
            <a:endParaRPr lang="de-DE" sz="1900" b="1" dirty="0">
              <a:solidFill>
                <a:srgbClr val="000000"/>
              </a:solidFill>
              <a:latin typeface="Arial"/>
            </a:endParaRPr>
          </a:p>
          <a:p>
            <a:endParaRPr lang="de-DE" b="1"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267" y="228601"/>
            <a:ext cx="1230041"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816" y="30151"/>
            <a:ext cx="16637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6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804209"/>
            <a:ext cx="7756543" cy="1342827"/>
          </a:xfrm>
        </p:spPr>
        <p:txBody>
          <a:bodyPr/>
          <a:lstStyle/>
          <a:p>
            <a:r>
              <a:rPr lang="de-DE" sz="2400" dirty="0" smtClean="0"/>
              <a:t>Fazit im Werkstattgespräch der UKASK zum Thema ritueller </a:t>
            </a:r>
            <a:r>
              <a:rPr lang="de-DE" sz="2400" dirty="0" smtClean="0"/>
              <a:t>Missbrauch</a:t>
            </a:r>
          </a:p>
          <a:p>
            <a:pPr lvl="0"/>
            <a:r>
              <a:rPr lang="de-DE" sz="900" dirty="0">
                <a:solidFill>
                  <a:srgbClr val="000000"/>
                </a:solidFill>
                <a:hlinkClick r:id="rId2"/>
              </a:rPr>
              <a:t>https://www.aufarbeitungskommission.de/meldung-15-11-2017-sexueller-missbrauch-in-rituellen-und-organisierten-gewaltstrukturen-werkstattgespraeche-4/</a:t>
            </a:r>
            <a:r>
              <a:rPr lang="de-DE" sz="900" dirty="0">
                <a:solidFill>
                  <a:srgbClr val="000000"/>
                </a:solidFill>
              </a:rPr>
              <a:t> </a:t>
            </a:r>
          </a:p>
        </p:txBody>
      </p:sp>
      <p:sp>
        <p:nvSpPr>
          <p:cNvPr id="3" name="Textplatzhalter 2"/>
          <p:cNvSpPr>
            <a:spLocks noGrp="1"/>
          </p:cNvSpPr>
          <p:nvPr>
            <p:ph type="body" sz="quarter" idx="18"/>
          </p:nvPr>
        </p:nvSpPr>
        <p:spPr>
          <a:xfrm>
            <a:off x="638493" y="2287074"/>
            <a:ext cx="7801200" cy="3976566"/>
          </a:xfrm>
        </p:spPr>
        <p:txBody>
          <a:bodyPr/>
          <a:lstStyle/>
          <a:p>
            <a:pPr marL="285750" indent="-285750">
              <a:spcAft>
                <a:spcPts val="600"/>
              </a:spcAft>
              <a:buFont typeface="Arial" panose="020B0604020202020204" pitchFamily="34" charset="0"/>
              <a:buChar char="•"/>
            </a:pPr>
            <a:r>
              <a:rPr lang="de-DE" b="1" dirty="0" smtClean="0">
                <a:latin typeface="Calibri"/>
              </a:rPr>
              <a:t>Es </a:t>
            </a:r>
            <a:r>
              <a:rPr lang="de-DE" b="1" dirty="0">
                <a:latin typeface="Calibri"/>
              </a:rPr>
              <a:t>braucht die Vermittlung von Grundlagenwissen über sexuelle Gewalt bei </a:t>
            </a:r>
            <a:r>
              <a:rPr lang="de-DE" b="1" dirty="0" smtClean="0">
                <a:latin typeface="Calibri"/>
              </a:rPr>
              <a:t>den handelnden </a:t>
            </a:r>
            <a:r>
              <a:rPr lang="de-DE" b="1" dirty="0">
                <a:latin typeface="Calibri"/>
              </a:rPr>
              <a:t>Akteuren, auf dessen Boden spezialisiertes Fachwissen </a:t>
            </a:r>
            <a:r>
              <a:rPr lang="de-DE" b="1" dirty="0" smtClean="0">
                <a:latin typeface="Calibri"/>
              </a:rPr>
              <a:t>vermittelt werden </a:t>
            </a:r>
            <a:r>
              <a:rPr lang="de-DE" b="1" dirty="0">
                <a:latin typeface="Calibri"/>
              </a:rPr>
              <a:t>kann</a:t>
            </a:r>
            <a:r>
              <a:rPr lang="de-DE" b="1" dirty="0" smtClean="0">
                <a:latin typeface="Calibri"/>
              </a:rPr>
              <a:t>.</a:t>
            </a:r>
            <a:endParaRPr lang="de-DE" sz="1000" b="1" dirty="0" smtClean="0">
              <a:latin typeface="Calibri"/>
            </a:endParaRPr>
          </a:p>
          <a:p>
            <a:pPr marL="285750" indent="-285750">
              <a:spcAft>
                <a:spcPts val="600"/>
              </a:spcAft>
              <a:buFont typeface="Arial" panose="020B0604020202020204" pitchFamily="34" charset="0"/>
              <a:buChar char="•"/>
            </a:pPr>
            <a:r>
              <a:rPr lang="de-DE" b="1" dirty="0" smtClean="0">
                <a:latin typeface="Calibri"/>
              </a:rPr>
              <a:t>Es </a:t>
            </a:r>
            <a:r>
              <a:rPr lang="de-DE" b="1" dirty="0">
                <a:latin typeface="Calibri"/>
              </a:rPr>
              <a:t>braucht eine gesicherte und dauerhafte finanzielle Unterstützung </a:t>
            </a:r>
            <a:r>
              <a:rPr lang="de-DE" b="1" dirty="0" smtClean="0">
                <a:latin typeface="Calibri"/>
              </a:rPr>
              <a:t>der Fachberatungsstellen </a:t>
            </a:r>
            <a:r>
              <a:rPr lang="de-DE" b="1" dirty="0">
                <a:latin typeface="Calibri"/>
              </a:rPr>
              <a:t>und Opferschutzverbände</a:t>
            </a:r>
            <a:r>
              <a:rPr lang="de-DE" b="1" dirty="0" smtClean="0">
                <a:latin typeface="Calibri"/>
              </a:rPr>
              <a:t>.</a:t>
            </a:r>
            <a:endParaRPr lang="de-DE" b="1" dirty="0">
              <a:latin typeface="Calibri"/>
            </a:endParaRPr>
          </a:p>
          <a:p>
            <a:pPr marL="285750" indent="-285750">
              <a:spcAft>
                <a:spcPts val="600"/>
              </a:spcAft>
              <a:buFont typeface="Arial" panose="020B0604020202020204" pitchFamily="34" charset="0"/>
              <a:buChar char="•"/>
            </a:pPr>
            <a:r>
              <a:rPr lang="de-DE" b="1" dirty="0" smtClean="0">
                <a:latin typeface="Calibri"/>
              </a:rPr>
              <a:t>Es </a:t>
            </a:r>
            <a:r>
              <a:rPr lang="de-DE" b="1" dirty="0">
                <a:latin typeface="Calibri"/>
              </a:rPr>
              <a:t>braucht die Möglichkeit einer kurzfristigen Unterbringung von Betroffenen, </a:t>
            </a:r>
            <a:r>
              <a:rPr lang="de-DE" b="1" dirty="0" smtClean="0">
                <a:latin typeface="Calibri"/>
              </a:rPr>
              <a:t>um diese </a:t>
            </a:r>
            <a:r>
              <a:rPr lang="de-DE" b="1" dirty="0">
                <a:latin typeface="Calibri"/>
              </a:rPr>
              <a:t>zu stabilisieren und Hilfen zu installieren (Stichwort: Bett auf Rezept</a:t>
            </a:r>
            <a:r>
              <a:rPr lang="de-DE" b="1" dirty="0" smtClean="0">
                <a:latin typeface="Calibri"/>
              </a:rPr>
              <a:t>).</a:t>
            </a:r>
            <a:endParaRPr lang="de-DE" b="1" dirty="0">
              <a:latin typeface="Calibri"/>
            </a:endParaRPr>
          </a:p>
          <a:p>
            <a:pPr marL="285750" indent="-285750">
              <a:spcAft>
                <a:spcPts val="600"/>
              </a:spcAft>
              <a:buFont typeface="Arial" panose="020B0604020202020204" pitchFamily="34" charset="0"/>
              <a:buChar char="•"/>
            </a:pPr>
            <a:r>
              <a:rPr lang="de-DE" b="1" dirty="0" smtClean="0">
                <a:latin typeface="Calibri"/>
              </a:rPr>
              <a:t>Es </a:t>
            </a:r>
            <a:r>
              <a:rPr lang="de-DE" b="1" dirty="0">
                <a:latin typeface="Calibri"/>
              </a:rPr>
              <a:t>braucht eine gesicherte und längerfristige Ausstiegsbegleitung</a:t>
            </a:r>
            <a:r>
              <a:rPr lang="de-DE" b="1" dirty="0" smtClean="0">
                <a:latin typeface="Calibri"/>
              </a:rPr>
              <a:t>.</a:t>
            </a:r>
            <a:endParaRPr lang="de-DE" b="1" dirty="0">
              <a:latin typeface="Calibri"/>
            </a:endParaRPr>
          </a:p>
          <a:p>
            <a:pPr marL="285750" indent="-285750">
              <a:spcAft>
                <a:spcPts val="600"/>
              </a:spcAft>
              <a:buFont typeface="Arial" panose="020B0604020202020204" pitchFamily="34" charset="0"/>
              <a:buChar char="•"/>
            </a:pPr>
            <a:r>
              <a:rPr lang="de-DE" b="1" dirty="0">
                <a:latin typeface="Calibri"/>
              </a:rPr>
              <a:t>Es braucht Zeugenschutzprogramme auf niedrigem Niveau.</a:t>
            </a:r>
          </a:p>
          <a:p>
            <a:pPr marL="285750" indent="-285750">
              <a:buFont typeface="Arial" panose="020B0604020202020204" pitchFamily="34" charset="0"/>
              <a:buChar char="•"/>
            </a:pPr>
            <a:r>
              <a:rPr lang="de-DE" b="1" dirty="0">
                <a:latin typeface="Calibri"/>
              </a:rPr>
              <a:t>Es braucht Anleitung und Ausbildung in Selbstfürsorge.</a:t>
            </a:r>
          </a:p>
          <a:p>
            <a:pPr marL="285750" indent="-285750">
              <a:lnSpc>
                <a:spcPct val="100000"/>
              </a:lnSpc>
              <a:buFont typeface="Arial" panose="020B0604020202020204" pitchFamily="34" charset="0"/>
              <a:buChar char="•"/>
            </a:pPr>
            <a:endParaRPr lang="de-DE" b="1" dirty="0">
              <a:latin typeface="Calibri"/>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083" y="1211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70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651809"/>
            <a:ext cx="7756543" cy="1342827"/>
          </a:xfrm>
        </p:spPr>
        <p:txBody>
          <a:bodyPr/>
          <a:lstStyle/>
          <a:p>
            <a:pPr lvl="0"/>
            <a:r>
              <a:rPr lang="de-DE" sz="2400" dirty="0" smtClean="0"/>
              <a:t>Fazit im Werkstattgespräch der UKASK </a:t>
            </a:r>
            <a:r>
              <a:rPr lang="de-DE" sz="2400" dirty="0">
                <a:solidFill>
                  <a:srgbClr val="000000"/>
                </a:solidFill>
              </a:rPr>
              <a:t>zum Thema ritueller </a:t>
            </a:r>
            <a:r>
              <a:rPr lang="de-DE" sz="2400" dirty="0" smtClean="0">
                <a:solidFill>
                  <a:srgbClr val="000000"/>
                </a:solidFill>
              </a:rPr>
              <a:t>Missbrauch</a:t>
            </a:r>
          </a:p>
          <a:p>
            <a:pPr lvl="0"/>
            <a:r>
              <a:rPr lang="de-DE" sz="900" dirty="0">
                <a:solidFill>
                  <a:srgbClr val="000000"/>
                </a:solidFill>
                <a:hlinkClick r:id="rId2"/>
              </a:rPr>
              <a:t>https://www.aufarbeitungskommission.de/meldung-15-11-2017-sexueller-missbrauch-in-rituellen-und-organisierten-gewaltstrukturen-werkstattgespraeche-4</a:t>
            </a:r>
            <a:r>
              <a:rPr lang="de-DE" sz="900" dirty="0" smtClean="0">
                <a:solidFill>
                  <a:srgbClr val="000000"/>
                </a:solidFill>
                <a:hlinkClick r:id="rId2"/>
              </a:rPr>
              <a:t>/</a:t>
            </a:r>
            <a:r>
              <a:rPr lang="de-DE" sz="900" dirty="0" smtClean="0">
                <a:solidFill>
                  <a:srgbClr val="000000"/>
                </a:solidFill>
              </a:rPr>
              <a:t> </a:t>
            </a:r>
            <a:endParaRPr lang="de-DE" sz="900" dirty="0">
              <a:solidFill>
                <a:srgbClr val="000000"/>
              </a:solidFill>
            </a:endParaRPr>
          </a:p>
        </p:txBody>
      </p:sp>
      <p:sp>
        <p:nvSpPr>
          <p:cNvPr id="3" name="Textplatzhalter 2"/>
          <p:cNvSpPr>
            <a:spLocks noGrp="1"/>
          </p:cNvSpPr>
          <p:nvPr>
            <p:ph type="body" sz="quarter" idx="18"/>
          </p:nvPr>
        </p:nvSpPr>
        <p:spPr>
          <a:xfrm>
            <a:off x="623252" y="1871134"/>
            <a:ext cx="7801200" cy="4986866"/>
          </a:xfrm>
        </p:spPr>
        <p:txBody>
          <a:bodyPr/>
          <a:lstStyle/>
          <a:p>
            <a:pPr marL="285750" indent="-285750">
              <a:lnSpc>
                <a:spcPct val="100000"/>
              </a:lnSpc>
              <a:buFont typeface="Arial" panose="020B0604020202020204" pitchFamily="34" charset="0"/>
              <a:buChar char="•"/>
            </a:pPr>
            <a:r>
              <a:rPr lang="de-DE" b="1" dirty="0">
                <a:latin typeface="Calibri"/>
              </a:rPr>
              <a:t>Die DIS ist ein altes und häufiges Störungsbild</a:t>
            </a:r>
            <a:r>
              <a:rPr lang="de-DE" b="1" dirty="0" smtClean="0">
                <a:latin typeface="Calibri"/>
              </a:rPr>
              <a:t>.</a:t>
            </a:r>
          </a:p>
          <a:p>
            <a:pPr>
              <a:lnSpc>
                <a:spcPct val="100000"/>
              </a:lnSpc>
            </a:pPr>
            <a:endParaRPr lang="de-DE" sz="800" b="1" dirty="0">
              <a:latin typeface="Calibri"/>
            </a:endParaRPr>
          </a:p>
          <a:p>
            <a:pPr marL="285750" indent="-285750">
              <a:lnSpc>
                <a:spcPct val="100000"/>
              </a:lnSpc>
              <a:buFont typeface="Arial" panose="020B0604020202020204" pitchFamily="34" charset="0"/>
              <a:buChar char="•"/>
            </a:pPr>
            <a:r>
              <a:rPr lang="de-DE" b="1" dirty="0" smtClean="0">
                <a:latin typeface="Calibri"/>
              </a:rPr>
              <a:t>Mehr </a:t>
            </a:r>
            <a:r>
              <a:rPr lang="de-DE" b="1" dirty="0">
                <a:latin typeface="Calibri"/>
              </a:rPr>
              <a:t>betroffene Frauen </a:t>
            </a:r>
            <a:r>
              <a:rPr lang="de-DE" b="1" dirty="0" smtClean="0">
                <a:latin typeface="Calibri"/>
              </a:rPr>
              <a:t>suchen </a:t>
            </a:r>
            <a:r>
              <a:rPr lang="de-DE" b="1" dirty="0">
                <a:latin typeface="Calibri"/>
              </a:rPr>
              <a:t>therapeutische </a:t>
            </a:r>
            <a:r>
              <a:rPr lang="de-DE" b="1" dirty="0" smtClean="0">
                <a:latin typeface="Calibri"/>
              </a:rPr>
              <a:t>Hilfe, aber es </a:t>
            </a:r>
            <a:r>
              <a:rPr lang="de-DE" b="1" dirty="0">
                <a:latin typeface="Calibri"/>
              </a:rPr>
              <a:t>besteht die Vermutung, dass Männer </a:t>
            </a:r>
            <a:r>
              <a:rPr lang="de-DE" b="1" dirty="0" smtClean="0">
                <a:latin typeface="Calibri"/>
              </a:rPr>
              <a:t>mit DIS </a:t>
            </a:r>
            <a:r>
              <a:rPr lang="de-DE" b="1" dirty="0">
                <a:latin typeface="Calibri"/>
              </a:rPr>
              <a:t>häufig unerkannt in Kliniken und </a:t>
            </a:r>
            <a:r>
              <a:rPr lang="de-DE" b="1" dirty="0" smtClean="0">
                <a:latin typeface="Calibri"/>
              </a:rPr>
              <a:t>Suchtprogrammen zu </a:t>
            </a:r>
            <a:r>
              <a:rPr lang="de-DE" b="1" dirty="0">
                <a:latin typeface="Calibri"/>
              </a:rPr>
              <a:t>finden </a:t>
            </a:r>
            <a:r>
              <a:rPr lang="de-DE" b="1" dirty="0" smtClean="0">
                <a:latin typeface="Calibri"/>
              </a:rPr>
              <a:t>sind.</a:t>
            </a:r>
          </a:p>
          <a:p>
            <a:pPr>
              <a:lnSpc>
                <a:spcPct val="100000"/>
              </a:lnSpc>
            </a:pPr>
            <a:endParaRPr lang="de-DE" sz="800" b="1" dirty="0">
              <a:latin typeface="Calibri"/>
            </a:endParaRPr>
          </a:p>
          <a:p>
            <a:pPr marL="285750" indent="-285750">
              <a:lnSpc>
                <a:spcPct val="100000"/>
              </a:lnSpc>
              <a:buFont typeface="Arial" panose="020B0604020202020204" pitchFamily="34" charset="0"/>
              <a:buChar char="•"/>
            </a:pPr>
            <a:r>
              <a:rPr lang="de-DE" b="1" dirty="0" smtClean="0">
                <a:latin typeface="Calibri"/>
              </a:rPr>
              <a:t>Es </a:t>
            </a:r>
            <a:r>
              <a:rPr lang="de-DE" b="1" dirty="0">
                <a:latin typeface="Calibri"/>
              </a:rPr>
              <a:t>gibt zu wenige Behandlungsmöglichkeiten, und die Diagnose ist in </a:t>
            </a:r>
            <a:r>
              <a:rPr lang="de-DE" b="1" dirty="0" smtClean="0">
                <a:latin typeface="Calibri"/>
              </a:rPr>
              <a:t>der psychiatrischen </a:t>
            </a:r>
            <a:r>
              <a:rPr lang="de-DE" b="1" dirty="0">
                <a:latin typeface="Calibri"/>
              </a:rPr>
              <a:t>Praxis immer noch umstritten</a:t>
            </a:r>
            <a:r>
              <a:rPr lang="de-DE" b="1" dirty="0" smtClean="0">
                <a:latin typeface="Calibri"/>
              </a:rPr>
              <a:t>.</a:t>
            </a:r>
          </a:p>
          <a:p>
            <a:pPr>
              <a:lnSpc>
                <a:spcPct val="100000"/>
              </a:lnSpc>
            </a:pPr>
            <a:endParaRPr lang="de-DE" sz="800" b="1" dirty="0" smtClean="0">
              <a:latin typeface="Calibri"/>
            </a:endParaRPr>
          </a:p>
          <a:p>
            <a:pPr marL="285750" indent="-285750">
              <a:lnSpc>
                <a:spcPct val="100000"/>
              </a:lnSpc>
              <a:buFont typeface="Arial" panose="020B0604020202020204" pitchFamily="34" charset="0"/>
              <a:buChar char="•"/>
            </a:pPr>
            <a:r>
              <a:rPr lang="de-DE" b="1" dirty="0" smtClean="0">
                <a:latin typeface="Calibri"/>
              </a:rPr>
              <a:t>Es </a:t>
            </a:r>
            <a:r>
              <a:rPr lang="de-DE" b="1" dirty="0">
                <a:latin typeface="Calibri"/>
              </a:rPr>
              <a:t>braucht Forschung (kontrollierte Studien, Entwicklung neuer Diagnosekriterien</a:t>
            </a:r>
            <a:r>
              <a:rPr lang="de-DE" b="1" dirty="0" smtClean="0">
                <a:latin typeface="Calibri"/>
              </a:rPr>
              <a:t>, Frage </a:t>
            </a:r>
            <a:r>
              <a:rPr lang="de-DE" b="1" dirty="0">
                <a:latin typeface="Calibri"/>
              </a:rPr>
              <a:t>der Suggestionsanfälligkeit</a:t>
            </a:r>
            <a:r>
              <a:rPr lang="de-DE" b="1" dirty="0" smtClean="0">
                <a:latin typeface="Calibri"/>
              </a:rPr>
              <a:t>).</a:t>
            </a:r>
          </a:p>
          <a:p>
            <a:pPr>
              <a:lnSpc>
                <a:spcPct val="100000"/>
              </a:lnSpc>
            </a:pPr>
            <a:endParaRPr lang="de-DE" sz="800" b="1" dirty="0">
              <a:latin typeface="Calibri"/>
            </a:endParaRPr>
          </a:p>
          <a:p>
            <a:pPr marL="285750" indent="-285750">
              <a:lnSpc>
                <a:spcPct val="100000"/>
              </a:lnSpc>
              <a:buFont typeface="Arial" panose="020B0604020202020204" pitchFamily="34" charset="0"/>
              <a:buChar char="•"/>
            </a:pPr>
            <a:r>
              <a:rPr lang="de-DE" b="1" dirty="0" smtClean="0">
                <a:latin typeface="Calibri"/>
              </a:rPr>
              <a:t>Im </a:t>
            </a:r>
            <a:r>
              <a:rPr lang="de-DE" b="1" dirty="0">
                <a:latin typeface="Calibri"/>
              </a:rPr>
              <a:t>Interesse der Wahrheitsfindung könnte ein Überdenken und ggf. Anpassen </a:t>
            </a:r>
            <a:r>
              <a:rPr lang="de-DE" b="1" dirty="0" smtClean="0">
                <a:latin typeface="Calibri"/>
              </a:rPr>
              <a:t>der </a:t>
            </a:r>
            <a:r>
              <a:rPr lang="de-DE" b="1" dirty="0" err="1" smtClean="0">
                <a:latin typeface="Calibri"/>
              </a:rPr>
              <a:t>Vernehmungs</a:t>
            </a:r>
            <a:r>
              <a:rPr lang="de-DE" b="1" dirty="0">
                <a:latin typeface="Calibri"/>
              </a:rPr>
              <a:t>‐ und Befragungstechniken in Befragungen und </a:t>
            </a:r>
            <a:r>
              <a:rPr lang="de-DE" b="1" dirty="0" smtClean="0">
                <a:latin typeface="Calibri"/>
              </a:rPr>
              <a:t>Begutachtungen hilfreich </a:t>
            </a:r>
            <a:r>
              <a:rPr lang="de-DE" b="1" dirty="0">
                <a:latin typeface="Calibri"/>
              </a:rPr>
              <a:t>sein</a:t>
            </a:r>
            <a:r>
              <a:rPr lang="de-DE" b="1" dirty="0" smtClean="0">
                <a:latin typeface="Calibri"/>
              </a:rPr>
              <a:t>.</a:t>
            </a:r>
          </a:p>
          <a:p>
            <a:pPr>
              <a:lnSpc>
                <a:spcPct val="100000"/>
              </a:lnSpc>
            </a:pPr>
            <a:endParaRPr lang="de-DE" sz="800" b="1" dirty="0" smtClean="0">
              <a:latin typeface="Calibri"/>
            </a:endParaRPr>
          </a:p>
          <a:p>
            <a:pPr marL="285750" indent="-285750">
              <a:lnSpc>
                <a:spcPct val="100000"/>
              </a:lnSpc>
              <a:buFont typeface="Arial" panose="020B0604020202020204" pitchFamily="34" charset="0"/>
              <a:buChar char="•"/>
            </a:pPr>
            <a:r>
              <a:rPr lang="de-DE" b="1" dirty="0" smtClean="0">
                <a:latin typeface="Calibri"/>
              </a:rPr>
              <a:t>Die </a:t>
            </a:r>
            <a:r>
              <a:rPr lang="de-DE" b="1" dirty="0">
                <a:latin typeface="Calibri"/>
              </a:rPr>
              <a:t>Akzeptanz der Diagnose DIS und die Anerkennung der Existenz von </a:t>
            </a:r>
            <a:r>
              <a:rPr lang="de-DE" b="1" dirty="0" smtClean="0">
                <a:latin typeface="Calibri"/>
              </a:rPr>
              <a:t>ritueller Gewalt bedingen sich gegenseitig. Eine breiter denkende Wissenschaft könnte zu </a:t>
            </a:r>
            <a:r>
              <a:rPr lang="de-DE" b="1" dirty="0">
                <a:latin typeface="Calibri"/>
              </a:rPr>
              <a:t>einem weitergehenden </a:t>
            </a:r>
            <a:r>
              <a:rPr lang="de-DE" b="1" dirty="0" smtClean="0">
                <a:latin typeface="Calibri"/>
              </a:rPr>
              <a:t>Verständnis beitragen</a:t>
            </a:r>
            <a:r>
              <a:rPr lang="de-DE" b="1" dirty="0">
                <a:latin typeface="Calibri"/>
              </a:rPr>
              <a: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083" y="1211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45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67909" y="974974"/>
            <a:ext cx="7756543" cy="696496"/>
          </a:xfrm>
        </p:spPr>
        <p:txBody>
          <a:bodyPr/>
          <a:lstStyle/>
          <a:p>
            <a:r>
              <a:rPr lang="de-DE" sz="2400" dirty="0" smtClean="0"/>
              <a:t>Was brauchen Betroffene?</a:t>
            </a:r>
            <a:endParaRPr lang="de-DE" sz="2000" dirty="0"/>
          </a:p>
        </p:txBody>
      </p:sp>
      <p:sp>
        <p:nvSpPr>
          <p:cNvPr id="3" name="Textplatzhalter 2"/>
          <p:cNvSpPr>
            <a:spLocks noGrp="1"/>
          </p:cNvSpPr>
          <p:nvPr>
            <p:ph type="body" sz="quarter" idx="18"/>
          </p:nvPr>
        </p:nvSpPr>
        <p:spPr>
          <a:xfrm>
            <a:off x="408263" y="1871134"/>
            <a:ext cx="8422469" cy="4986866"/>
          </a:xfrm>
        </p:spPr>
        <p:txBody>
          <a:bodyPr/>
          <a:lstStyle/>
          <a:p>
            <a:pPr lvl="0">
              <a:lnSpc>
                <a:spcPct val="100000"/>
              </a:lnSpc>
            </a:pPr>
            <a:r>
              <a:rPr lang="de-DE" sz="1700" b="1" i="1" dirty="0">
                <a:solidFill>
                  <a:srgbClr val="000000"/>
                </a:solidFill>
              </a:rPr>
              <a:t>„Ich habe noch nie die ‚Geschichte‘ als Ganzes erzählt, sondern immer fragmentiert. Sie als ‚Geschichte‘ zu erzählen, wäre erstmalig.“ </a:t>
            </a:r>
            <a:endParaRPr lang="de-DE" sz="1700" dirty="0">
              <a:solidFill>
                <a:srgbClr val="000000"/>
              </a:solidFill>
            </a:endParaRPr>
          </a:p>
          <a:p>
            <a:pPr lvl="0">
              <a:lnSpc>
                <a:spcPct val="100000"/>
              </a:lnSpc>
            </a:pPr>
            <a:endParaRPr lang="de-DE" sz="1700" b="1" i="1" dirty="0">
              <a:solidFill>
                <a:srgbClr val="000000"/>
              </a:solidFill>
            </a:endParaRPr>
          </a:p>
          <a:p>
            <a:pPr lvl="0">
              <a:lnSpc>
                <a:spcPct val="100000"/>
              </a:lnSpc>
            </a:pPr>
            <a:r>
              <a:rPr lang="de-DE" sz="1700" b="1" i="1" dirty="0">
                <a:solidFill>
                  <a:srgbClr val="000000"/>
                </a:solidFill>
              </a:rPr>
              <a:t>„In meiner Therapie hatte ich noch nie so viel Raum, um alles im Zusammenhang zu erzählen.“ </a:t>
            </a:r>
            <a:endParaRPr lang="de-DE" sz="1700" dirty="0">
              <a:solidFill>
                <a:srgbClr val="000000"/>
              </a:solidFill>
            </a:endParaRPr>
          </a:p>
          <a:p>
            <a:pPr>
              <a:lnSpc>
                <a:spcPct val="100000"/>
              </a:lnSpc>
            </a:pPr>
            <a:endParaRPr lang="de-DE" b="1" dirty="0" smtClean="0">
              <a:latin typeface="Calibri"/>
            </a:endParaRPr>
          </a:p>
          <a:p>
            <a:pPr>
              <a:lnSpc>
                <a:spcPct val="100000"/>
              </a:lnSpc>
            </a:pPr>
            <a:endParaRPr lang="de-DE" sz="800" b="1" dirty="0">
              <a:latin typeface="Calibri"/>
            </a:endParaRPr>
          </a:p>
          <a:p>
            <a:pPr>
              <a:lnSpc>
                <a:spcPct val="100000"/>
              </a:lnSpc>
            </a:pPr>
            <a:r>
              <a:rPr lang="de-DE" sz="2000" b="1" dirty="0" smtClean="0">
                <a:latin typeface="Calibri"/>
              </a:rPr>
              <a:t>Ein Rahmen zum Weiterdenken findet sich in Artikel </a:t>
            </a:r>
            <a:r>
              <a:rPr lang="de-DE" sz="2000" b="1" dirty="0">
                <a:latin typeface="Calibri"/>
              </a:rPr>
              <a:t>12 der </a:t>
            </a:r>
            <a:r>
              <a:rPr lang="de-DE" sz="2000" b="1" dirty="0" smtClean="0">
                <a:latin typeface="Calibri"/>
              </a:rPr>
              <a:t>UN-Kinderrechtekonvention, wie sie von Lundy (2006) interpretiert wurden.</a:t>
            </a:r>
          </a:p>
          <a:p>
            <a:pPr>
              <a:lnSpc>
                <a:spcPct val="100000"/>
              </a:lnSpc>
            </a:pPr>
            <a:endParaRPr lang="de-DE" sz="900" b="1" dirty="0" smtClean="0">
              <a:latin typeface="Calibri"/>
            </a:endParaRPr>
          </a:p>
          <a:p>
            <a:pPr>
              <a:lnSpc>
                <a:spcPct val="100000"/>
              </a:lnSpc>
            </a:pPr>
            <a:r>
              <a:rPr lang="de-DE" sz="2000" b="1" dirty="0" smtClean="0">
                <a:latin typeface="Calibri"/>
              </a:rPr>
              <a:t>	Kernelemente sind: </a:t>
            </a:r>
            <a:r>
              <a:rPr lang="de-DE" sz="2000" b="1" u="sng" dirty="0" smtClean="0">
                <a:latin typeface="Calibri"/>
              </a:rPr>
              <a:t>Space</a:t>
            </a:r>
            <a:r>
              <a:rPr lang="de-DE" sz="2000" b="1" u="sng" dirty="0">
                <a:latin typeface="Calibri"/>
              </a:rPr>
              <a:t>, Voice, </a:t>
            </a:r>
            <a:r>
              <a:rPr lang="de-DE" sz="2000" b="1" u="sng" dirty="0" err="1">
                <a:latin typeface="Calibri"/>
              </a:rPr>
              <a:t>Audience</a:t>
            </a:r>
            <a:r>
              <a:rPr lang="de-DE" sz="2000" b="1" u="sng" dirty="0">
                <a:latin typeface="Calibri"/>
              </a:rPr>
              <a:t> </a:t>
            </a:r>
            <a:r>
              <a:rPr lang="de-DE" sz="2000" b="1" u="sng" dirty="0" smtClean="0">
                <a:latin typeface="Calibri"/>
              </a:rPr>
              <a:t>und </a:t>
            </a:r>
            <a:r>
              <a:rPr lang="de-DE" sz="2000" b="1" u="sng" dirty="0" err="1" smtClean="0">
                <a:latin typeface="Calibri"/>
              </a:rPr>
              <a:t>Influence</a:t>
            </a:r>
            <a:endParaRPr lang="de-DE" sz="2000" b="1" u="sng" dirty="0" smtClean="0">
              <a:latin typeface="Calibri"/>
            </a:endParaRPr>
          </a:p>
          <a:p>
            <a:pPr>
              <a:lnSpc>
                <a:spcPct val="100000"/>
              </a:lnSpc>
            </a:pPr>
            <a:endParaRPr lang="de-DE" sz="1000" b="1" dirty="0" smtClean="0">
              <a:latin typeface="Calibri"/>
            </a:endParaRPr>
          </a:p>
          <a:p>
            <a:pPr>
              <a:lnSpc>
                <a:spcPct val="100000"/>
              </a:lnSpc>
            </a:pPr>
            <a:r>
              <a:rPr lang="de-DE" sz="2000" b="1" dirty="0" smtClean="0">
                <a:latin typeface="Calibri"/>
              </a:rPr>
              <a:t>Ein </a:t>
            </a:r>
            <a:r>
              <a:rPr lang="de-DE" sz="2000" b="1" dirty="0">
                <a:latin typeface="Calibri"/>
              </a:rPr>
              <a:t>Raum um zu sprechen, eine </a:t>
            </a:r>
            <a:r>
              <a:rPr lang="de-DE" sz="2000" b="1" dirty="0" smtClean="0">
                <a:latin typeface="Calibri"/>
              </a:rPr>
              <a:t>Stimme erhalten, </a:t>
            </a:r>
            <a:r>
              <a:rPr lang="de-DE" sz="2000" b="1" dirty="0">
                <a:latin typeface="Calibri"/>
              </a:rPr>
              <a:t>gehört werden und Einfluss nehmen können</a:t>
            </a:r>
            <a:r>
              <a:rPr lang="de-DE" sz="2000" b="1" dirty="0" smtClean="0">
                <a:latin typeface="Calibri"/>
              </a:rPr>
              <a:t>.</a:t>
            </a:r>
          </a:p>
          <a:p>
            <a:pPr>
              <a:lnSpc>
                <a:spcPct val="100000"/>
              </a:lnSpc>
            </a:pPr>
            <a:r>
              <a:rPr lang="de-DE" sz="2000" b="1" dirty="0" smtClean="0">
                <a:latin typeface="Calibri"/>
              </a:rPr>
              <a:t>Das bedeutet: mehr Partizipation / Beteiligung </a:t>
            </a:r>
          </a:p>
          <a:p>
            <a:pPr>
              <a:lnSpc>
                <a:spcPct val="100000"/>
              </a:lnSpc>
            </a:pPr>
            <a:endParaRPr lang="de-DE" sz="1000" b="1" dirty="0">
              <a:latin typeface="Calibri"/>
            </a:endParaRPr>
          </a:p>
          <a:p>
            <a:pPr>
              <a:lnSpc>
                <a:spcPct val="100000"/>
              </a:lnSpc>
            </a:pPr>
            <a:r>
              <a:rPr lang="de-DE" sz="2000" b="1" dirty="0" smtClean="0">
                <a:latin typeface="Calibri"/>
              </a:rPr>
              <a:t>In den Anhörungen der Aufarbeitungskommission finden sich diese Elemente.</a:t>
            </a:r>
            <a:endParaRPr lang="de-DE" sz="2000" b="1" dirty="0">
              <a:latin typeface="Calibri"/>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083" y="121180"/>
            <a:ext cx="1663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feil nach rechts 3"/>
          <p:cNvSpPr/>
          <p:nvPr/>
        </p:nvSpPr>
        <p:spPr>
          <a:xfrm>
            <a:off x="315129" y="4253483"/>
            <a:ext cx="978408" cy="484632"/>
          </a:xfrm>
          <a:prstGeom prst="rightArrow">
            <a:avLst/>
          </a:prstGeom>
          <a:solidFill>
            <a:srgbClr val="00F8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3021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84213" y="1192692"/>
            <a:ext cx="7585075" cy="696496"/>
          </a:xfrm>
        </p:spPr>
        <p:txBody>
          <a:bodyPr/>
          <a:lstStyle/>
          <a:p>
            <a:r>
              <a:rPr lang="de-DE" sz="2400" dirty="0"/>
              <a:t>Informationen zu dieser </a:t>
            </a:r>
            <a:r>
              <a:rPr lang="de-DE" sz="2400" dirty="0" smtClean="0"/>
              <a:t>Forschung</a:t>
            </a:r>
            <a:endParaRPr lang="de-DE" sz="2400" dirty="0"/>
          </a:p>
        </p:txBody>
      </p:sp>
      <p:sp>
        <p:nvSpPr>
          <p:cNvPr id="3" name="Textplatzhalter 2"/>
          <p:cNvSpPr>
            <a:spLocks noGrp="1"/>
          </p:cNvSpPr>
          <p:nvPr>
            <p:ph type="body" sz="quarter" idx="18"/>
          </p:nvPr>
        </p:nvSpPr>
        <p:spPr>
          <a:xfrm>
            <a:off x="684213" y="2279664"/>
            <a:ext cx="7801200" cy="4370901"/>
          </a:xfrm>
        </p:spPr>
        <p:txBody>
          <a:bodyPr/>
          <a:lstStyle/>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Die Befragung von Betroffenen von sexuellem Missbrauch in Kindheit und Jugend wird vom </a:t>
            </a:r>
            <a:r>
              <a:rPr lang="de-DE" sz="1600" b="1" dirty="0" smtClean="0">
                <a:latin typeface="Calibri" panose="020F0502020204030204" pitchFamily="34" charset="0"/>
                <a:cs typeface="Calibri" panose="020F0502020204030204" pitchFamily="34" charset="0"/>
              </a:rPr>
              <a:t>Institut Sozialwissenschaftliche Geschlechterforschung FIVE </a:t>
            </a:r>
            <a:r>
              <a:rPr lang="de-DE" sz="1600" b="1" dirty="0">
                <a:latin typeface="Calibri" panose="020F0502020204030204" pitchFamily="34" charset="0"/>
                <a:cs typeface="Calibri" panose="020F0502020204030204" pitchFamily="34" charset="0"/>
              </a:rPr>
              <a:t>Freiburg durchgeführt.</a:t>
            </a:r>
          </a:p>
          <a:p>
            <a:pPr marL="395478" indent="-285750">
              <a:lnSpc>
                <a:spcPct val="100000"/>
              </a:lnSpc>
              <a:buFont typeface="Arial" panose="020B0604020202020204" pitchFamily="34" charset="0"/>
              <a:buChar char="•"/>
            </a:pPr>
            <a:endParaRPr lang="de-DE" sz="1600" b="1"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Die Forschung wird finanziert durch die Unabhängige Kommission zur Aufarbeitung sexuelle Kindesmissbrauchs.</a:t>
            </a:r>
          </a:p>
          <a:p>
            <a:pPr marL="395478" indent="-285750">
              <a:lnSpc>
                <a:spcPct val="100000"/>
              </a:lnSpc>
              <a:buFont typeface="Arial" panose="020B0604020202020204" pitchFamily="34" charset="0"/>
              <a:buChar char="•"/>
            </a:pPr>
            <a:endParaRPr lang="de-DE" sz="1600" b="1"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Durchführende sind Prof. Dr. Barbara Kavemann, Mitarbeiterin des Forschungsinstituts und Mitglied der Aufarbeitungskommission und Bianca Nagel M.A., Mitarbeiterin des Forschungsinstituts.</a:t>
            </a:r>
          </a:p>
          <a:p>
            <a:pPr marL="395478" indent="-285750">
              <a:lnSpc>
                <a:spcPct val="100000"/>
              </a:lnSpc>
              <a:buFont typeface="Arial" panose="020B0604020202020204" pitchFamily="34" charset="0"/>
              <a:buChar char="•"/>
            </a:pPr>
            <a:endParaRPr lang="de-DE" sz="1600" b="1"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Die Interviews mit Betroffenen dienen dieser Forschung und sind nicht mit Anhörungen durch die Kommission zu verwechseln.</a:t>
            </a:r>
          </a:p>
          <a:p>
            <a:pPr marL="395478" indent="-285750">
              <a:lnSpc>
                <a:spcPct val="100000"/>
              </a:lnSpc>
              <a:buFont typeface="Arial" panose="020B0604020202020204" pitchFamily="34" charset="0"/>
              <a:buChar char="•"/>
            </a:pPr>
            <a:endParaRPr lang="de-DE" sz="1600" b="1"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Die Ergebnisse der Forschung werden regelmäßig auf der Internetseite des Projekts veröffentlicht </a:t>
            </a:r>
            <a:r>
              <a:rPr lang="de-DE" sz="1600" b="1" dirty="0" smtClean="0">
                <a:solidFill>
                  <a:srgbClr val="9B9B9B"/>
                </a:solidFill>
                <a:latin typeface="Calibri" panose="020F0502020204030204" pitchFamily="34" charset="0"/>
                <a:cs typeface="Calibri" panose="020F0502020204030204" pitchFamily="34" charset="0"/>
                <a:hlinkClick r:id="rId2"/>
              </a:rPr>
              <a:t>www.erwartungaufarbeitung.de</a:t>
            </a:r>
            <a:r>
              <a:rPr lang="de-DE" sz="1600" b="1" dirty="0" smtClean="0">
                <a:latin typeface="Calibri" panose="020F0502020204030204" pitchFamily="34" charset="0"/>
                <a:cs typeface="Calibri" panose="020F0502020204030204" pitchFamily="34" charset="0"/>
              </a:rPr>
              <a:t>  </a:t>
            </a:r>
            <a:endParaRPr lang="de-DE" sz="1600" b="1" dirty="0">
              <a:latin typeface="Calibri" panose="020F0502020204030204" pitchFamily="34" charset="0"/>
              <a:cs typeface="Calibri" panose="020F0502020204030204" pitchFamily="34" charset="0"/>
            </a:endParaRPr>
          </a:p>
          <a:p>
            <a:pPr marL="395478" indent="-285750">
              <a:lnSpc>
                <a:spcPct val="100000"/>
              </a:lnSpc>
              <a:buFont typeface="Arial" panose="020B0604020202020204" pitchFamily="34" charset="0"/>
              <a:buChar char="•"/>
            </a:pPr>
            <a:endParaRPr lang="de-DE" sz="1600" b="1" dirty="0">
              <a:latin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de-DE" sz="1600" b="1" dirty="0">
                <a:latin typeface="Calibri" panose="020F0502020204030204" pitchFamily="34" charset="0"/>
                <a:cs typeface="Calibri" panose="020F0502020204030204" pitchFamily="34" charset="0"/>
              </a:rPr>
              <a:t>Die Ergebnisse werden der Kommission zur Verfügung gestellt.</a:t>
            </a:r>
            <a:endParaRPr lang="de-DE" sz="1600" dirty="0">
              <a:latin typeface="+mj-lt"/>
            </a:endParaRPr>
          </a:p>
          <a:p>
            <a:endParaRPr lang="de-DE" dirty="0">
              <a:latin typeface="+mj-lt"/>
            </a:endParaRPr>
          </a:p>
          <a:p>
            <a:endParaRPr lang="de-DE"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267" y="228601"/>
            <a:ext cx="1230041"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16" y="0"/>
            <a:ext cx="16637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999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728870" y="900467"/>
            <a:ext cx="7540418" cy="696496"/>
          </a:xfrm>
        </p:spPr>
        <p:txBody>
          <a:bodyPr/>
          <a:lstStyle/>
          <a:p>
            <a:r>
              <a:rPr lang="de-DE" sz="2400" dirty="0"/>
              <a:t>Die </a:t>
            </a:r>
            <a:r>
              <a:rPr lang="de-DE" sz="2400" dirty="0" smtClean="0"/>
              <a:t>Erhebungen </a:t>
            </a:r>
            <a:endParaRPr lang="de-DE" sz="2400" dirty="0"/>
          </a:p>
        </p:txBody>
      </p:sp>
      <p:sp>
        <p:nvSpPr>
          <p:cNvPr id="3" name="Textplatzhalter 2"/>
          <p:cNvSpPr>
            <a:spLocks noGrp="1"/>
          </p:cNvSpPr>
          <p:nvPr>
            <p:ph type="body" sz="quarter" idx="18"/>
          </p:nvPr>
        </p:nvSpPr>
        <p:spPr>
          <a:xfrm>
            <a:off x="728870" y="1818684"/>
            <a:ext cx="7801200" cy="4641383"/>
          </a:xfrm>
        </p:spPr>
        <p:txBody>
          <a:bodyPr/>
          <a:lstStyle/>
          <a:p>
            <a:pPr>
              <a:lnSpc>
                <a:spcPct val="100000"/>
              </a:lnSpc>
            </a:pPr>
            <a:r>
              <a:rPr lang="de-DE" sz="1700" b="1" dirty="0"/>
              <a:t>Fragebogenerhebung (online</a:t>
            </a:r>
            <a:r>
              <a:rPr lang="de-DE" sz="1700" b="1" dirty="0" smtClean="0"/>
              <a:t>)</a:t>
            </a:r>
            <a:endParaRPr lang="de-DE" sz="1700" dirty="0"/>
          </a:p>
          <a:p>
            <a:pPr>
              <a:lnSpc>
                <a:spcPct val="100000"/>
              </a:lnSpc>
            </a:pPr>
            <a:r>
              <a:rPr lang="de-DE" sz="1700" b="1" dirty="0"/>
              <a:t>Verbreitung des Fragebogens über: Betroffenenorganisationen und Betroffeneninitiativen Fachberatungsstellen, Opferberatungsstellen, Verbände, UBSKM, Organisationen ehemaliger Heimkinder in Ost und West, Beratungsstelle von Opfern des DDR-Unrechts </a:t>
            </a:r>
            <a:r>
              <a:rPr lang="de-DE" sz="1700" b="1" dirty="0" smtClean="0"/>
              <a:t>usw</a:t>
            </a:r>
            <a:r>
              <a:rPr lang="de-DE" sz="1700" b="1" dirty="0"/>
              <a:t>. </a:t>
            </a:r>
            <a:endParaRPr lang="de-DE" sz="1700" b="1" dirty="0" smtClean="0"/>
          </a:p>
          <a:p>
            <a:pPr>
              <a:lnSpc>
                <a:spcPct val="100000"/>
              </a:lnSpc>
            </a:pPr>
            <a:endParaRPr lang="de-DE" sz="1700" dirty="0"/>
          </a:p>
          <a:p>
            <a:pPr>
              <a:lnSpc>
                <a:spcPct val="100000"/>
              </a:lnSpc>
            </a:pPr>
            <a:r>
              <a:rPr lang="de-DE" sz="1700" b="1" dirty="0"/>
              <a:t>Quantitative Stichprobe: </a:t>
            </a:r>
            <a:r>
              <a:rPr lang="de-DE" sz="1700" b="1" dirty="0" smtClean="0"/>
              <a:t>	316 </a:t>
            </a:r>
            <a:r>
              <a:rPr lang="de-DE" sz="1700" b="1" dirty="0"/>
              <a:t>ausgewertete </a:t>
            </a:r>
            <a:r>
              <a:rPr lang="de-DE" sz="1700" b="1" dirty="0" smtClean="0"/>
              <a:t>Fragebögen, </a:t>
            </a:r>
          </a:p>
          <a:p>
            <a:pPr>
              <a:lnSpc>
                <a:spcPct val="100000"/>
              </a:lnSpc>
            </a:pPr>
            <a:r>
              <a:rPr lang="de-DE" sz="1700" b="1" dirty="0"/>
              <a:t>	</a:t>
            </a:r>
            <a:r>
              <a:rPr lang="de-DE" sz="1700" b="1" dirty="0" smtClean="0"/>
              <a:t>		</a:t>
            </a:r>
            <a:r>
              <a:rPr lang="de-DE" sz="1700" b="1" dirty="0" smtClean="0"/>
              <a:t>1. </a:t>
            </a:r>
            <a:r>
              <a:rPr lang="de-DE" sz="1700" b="1" dirty="0"/>
              <a:t>Fragebogenerhebung  vom 08.08.2016 bis </a:t>
            </a:r>
            <a:r>
              <a:rPr lang="de-DE" sz="1700" b="1" dirty="0" smtClean="0"/>
              <a:t>			06.12.2016</a:t>
            </a:r>
            <a:endParaRPr lang="de-DE" sz="1700" b="1" dirty="0"/>
          </a:p>
          <a:p>
            <a:pPr>
              <a:lnSpc>
                <a:spcPct val="100000"/>
              </a:lnSpc>
            </a:pPr>
            <a:r>
              <a:rPr lang="de-DE" sz="1700" b="1" dirty="0" smtClean="0"/>
              <a:t> </a:t>
            </a:r>
          </a:p>
          <a:p>
            <a:pPr>
              <a:lnSpc>
                <a:spcPct val="100000"/>
              </a:lnSpc>
            </a:pPr>
            <a:r>
              <a:rPr lang="de-DE" sz="1700" b="1" dirty="0"/>
              <a:t>	</a:t>
            </a:r>
            <a:r>
              <a:rPr lang="de-DE" sz="1700" b="1" dirty="0" smtClean="0"/>
              <a:t>		103 Fragebögen, 2. Fragebogenerhebung vom 			04.05.2018 bis 04.06.2018						Auswertung läuft.</a:t>
            </a:r>
            <a:endParaRPr lang="de-DE" sz="1700" b="1" dirty="0" smtClean="0"/>
          </a:p>
          <a:p>
            <a:pPr>
              <a:lnSpc>
                <a:spcPct val="100000"/>
              </a:lnSpc>
            </a:pPr>
            <a:endParaRPr lang="de-DE" sz="1700" dirty="0"/>
          </a:p>
          <a:p>
            <a:pPr>
              <a:lnSpc>
                <a:spcPct val="100000"/>
              </a:lnSpc>
            </a:pPr>
            <a:r>
              <a:rPr lang="de-DE" sz="1700" b="1" dirty="0"/>
              <a:t>Qualitative Erhebung: </a:t>
            </a:r>
            <a:r>
              <a:rPr lang="de-DE" sz="1700" b="1" dirty="0" smtClean="0"/>
              <a:t>	51 persönliche Interviews (53 Personen)</a:t>
            </a:r>
            <a:endParaRPr lang="de-DE" sz="1700" b="1" dirty="0" smtClean="0"/>
          </a:p>
          <a:p>
            <a:pPr marL="2419350" indent="-2419350">
              <a:lnSpc>
                <a:spcPct val="100000"/>
              </a:lnSpc>
            </a:pPr>
            <a:r>
              <a:rPr lang="de-DE" sz="1700" b="1" dirty="0"/>
              <a:t> </a:t>
            </a:r>
            <a:r>
              <a:rPr lang="de-DE" sz="1700" b="1" dirty="0" smtClean="0"/>
              <a:t>                                     </a:t>
            </a:r>
            <a:r>
              <a:rPr lang="de-DE" sz="1700" b="1" dirty="0" smtClean="0"/>
              <a:t>		bislang drei Gruppendiskussionen geführt</a:t>
            </a:r>
          </a:p>
          <a:p>
            <a:pPr marL="2419350" indent="-2419350">
              <a:lnSpc>
                <a:spcPct val="100000"/>
              </a:lnSpc>
            </a:pPr>
            <a:r>
              <a:rPr lang="de-DE" sz="1700" b="1" dirty="0"/>
              <a:t>	</a:t>
            </a:r>
            <a:r>
              <a:rPr lang="de-DE" sz="1700" b="1" dirty="0" smtClean="0"/>
              <a:t>	vier weitere sind terminiert.</a:t>
            </a:r>
            <a:endParaRPr lang="de-DE" sz="1700" b="1" dirty="0" smtClean="0"/>
          </a:p>
          <a:p>
            <a:pPr marL="2419350" indent="-2419350">
              <a:lnSpc>
                <a:spcPct val="100000"/>
              </a:lnSpc>
            </a:pPr>
            <a:endParaRPr lang="de-DE" sz="1700" b="1" dirty="0">
              <a:latin typeface="+mj-lt"/>
            </a:endParaRPr>
          </a:p>
          <a:p>
            <a:pPr>
              <a:lnSpc>
                <a:spcPct val="100000"/>
              </a:lnSpc>
            </a:pPr>
            <a:endParaRPr lang="de-DE" dirty="0">
              <a:latin typeface="+mj-lt"/>
            </a:endParaRPr>
          </a:p>
          <a:p>
            <a:pPr>
              <a:lnSpc>
                <a:spcPct val="100000"/>
              </a:lnSpc>
            </a:pPr>
            <a:endParaRPr lang="de-DE"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44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881270" y="1014950"/>
            <a:ext cx="7394050" cy="1435160"/>
          </a:xfrm>
        </p:spPr>
        <p:txBody>
          <a:bodyPr/>
          <a:lstStyle/>
          <a:p>
            <a:r>
              <a:rPr lang="de-DE" sz="2400" dirty="0" smtClean="0"/>
              <a:t>Welche </a:t>
            </a:r>
            <a:r>
              <a:rPr lang="de-DE" sz="2400" dirty="0"/>
              <a:t>Betroffenen </a:t>
            </a:r>
            <a:r>
              <a:rPr lang="de-DE" sz="2400" dirty="0" smtClean="0"/>
              <a:t>aus dem Kontext rituelle oder organisierte Gewalt haben </a:t>
            </a:r>
            <a:r>
              <a:rPr lang="de-DE" sz="2400" dirty="0"/>
              <a:t>wir </a:t>
            </a:r>
            <a:r>
              <a:rPr lang="de-DE" sz="2400" dirty="0" smtClean="0"/>
              <a:t>erreicht?   </a:t>
            </a:r>
            <a:endParaRPr lang="de-DE" sz="1700" dirty="0"/>
          </a:p>
        </p:txBody>
      </p:sp>
      <p:sp>
        <p:nvSpPr>
          <p:cNvPr id="3" name="Textplatzhalter 2"/>
          <p:cNvSpPr>
            <a:spLocks noGrp="1"/>
          </p:cNvSpPr>
          <p:nvPr>
            <p:ph type="body" sz="quarter" idx="18"/>
          </p:nvPr>
        </p:nvSpPr>
        <p:spPr>
          <a:xfrm>
            <a:off x="806133" y="2649024"/>
            <a:ext cx="7801200" cy="3702246"/>
          </a:xfrm>
        </p:spPr>
        <p:txBody>
          <a:bodyPr/>
          <a:lstStyle/>
          <a:p>
            <a:pPr>
              <a:lnSpc>
                <a:spcPct val="100000"/>
              </a:lnSpc>
            </a:pPr>
            <a:r>
              <a:rPr lang="de-DE" sz="1700" b="1" dirty="0"/>
              <a:t>Kontext ritueller </a:t>
            </a:r>
            <a:r>
              <a:rPr lang="de-DE" sz="1700" b="1" dirty="0" smtClean="0"/>
              <a:t>Missbrauch: 60</a:t>
            </a:r>
            <a:endParaRPr lang="de-DE" sz="1700" b="1" dirty="0" smtClean="0"/>
          </a:p>
          <a:p>
            <a:pPr>
              <a:lnSpc>
                <a:spcPct val="100000"/>
              </a:lnSpc>
            </a:pPr>
            <a:endParaRPr lang="de-DE" sz="1700" b="1" dirty="0"/>
          </a:p>
          <a:p>
            <a:pPr>
              <a:lnSpc>
                <a:spcPct val="100000"/>
              </a:lnSpc>
            </a:pPr>
            <a:r>
              <a:rPr lang="de-DE" sz="1700" b="1" dirty="0" smtClean="0"/>
              <a:t>Kontext </a:t>
            </a:r>
            <a:r>
              <a:rPr lang="de-DE" sz="1700" b="1" dirty="0" smtClean="0"/>
              <a:t>organisierter Missbrauch: 85</a:t>
            </a:r>
          </a:p>
          <a:p>
            <a:pPr>
              <a:lnSpc>
                <a:spcPct val="100000"/>
              </a:lnSpc>
            </a:pPr>
            <a:endParaRPr lang="de-DE" sz="1700" b="1" dirty="0" smtClean="0"/>
          </a:p>
          <a:p>
            <a:pPr>
              <a:lnSpc>
                <a:spcPct val="100000"/>
              </a:lnSpc>
            </a:pPr>
            <a:r>
              <a:rPr lang="de-DE" sz="1700" b="1" dirty="0" smtClean="0"/>
              <a:t>Häufig wurden </a:t>
            </a:r>
            <a:r>
              <a:rPr lang="de-DE" sz="1700" b="1" dirty="0" smtClean="0"/>
              <a:t>beide Kontexte genannt.</a:t>
            </a:r>
          </a:p>
          <a:p>
            <a:pPr>
              <a:lnSpc>
                <a:spcPct val="100000"/>
              </a:lnSpc>
            </a:pPr>
            <a:endParaRPr lang="de-DE" sz="1700" b="1" dirty="0"/>
          </a:p>
          <a:p>
            <a:pPr>
              <a:lnSpc>
                <a:spcPct val="100000"/>
              </a:lnSpc>
            </a:pPr>
            <a:r>
              <a:rPr lang="de-DE" sz="1700" b="1" dirty="0" smtClean="0"/>
              <a:t>In </a:t>
            </a:r>
            <a:r>
              <a:rPr lang="de-DE" sz="1700" b="1" dirty="0" smtClean="0"/>
              <a:t>59 Fällen (82%) waren </a:t>
            </a:r>
            <a:r>
              <a:rPr lang="de-DE" sz="1700" b="1" dirty="0" smtClean="0"/>
              <a:t>Familienangehörige unter den Tätern bzw. Täterinnen</a:t>
            </a:r>
            <a:r>
              <a:rPr lang="de-DE" sz="1700" b="1" dirty="0" smtClean="0"/>
              <a:t>.</a:t>
            </a:r>
          </a:p>
          <a:p>
            <a:pPr>
              <a:lnSpc>
                <a:spcPct val="100000"/>
              </a:lnSpc>
            </a:pPr>
            <a:endParaRPr lang="de-DE" sz="1700" b="1" dirty="0" smtClean="0"/>
          </a:p>
          <a:p>
            <a:pPr>
              <a:lnSpc>
                <a:spcPct val="100000"/>
              </a:lnSpc>
            </a:pPr>
            <a:endParaRPr lang="de-DE" dirty="0">
              <a:latin typeface="+mj-lt"/>
            </a:endParaRPr>
          </a:p>
          <a:p>
            <a:endParaRPr lang="de-DE" dirty="0">
              <a:latin typeface="+mj-lt"/>
            </a:endParaRPr>
          </a:p>
        </p:txBody>
      </p:sp>
    </p:spTree>
    <p:extLst>
      <p:ext uri="{BB962C8B-B14F-4D97-AF65-F5344CB8AC3E}">
        <p14:creationId xmlns:p14="http://schemas.microsoft.com/office/powerpoint/2010/main" val="128850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881270" y="907228"/>
            <a:ext cx="7394050" cy="1650603"/>
          </a:xfrm>
        </p:spPr>
        <p:txBody>
          <a:bodyPr/>
          <a:lstStyle/>
          <a:p>
            <a:r>
              <a:rPr lang="de-DE" sz="2400" dirty="0"/>
              <a:t>Unterscheiden sich diejenigen, die sexuelle Gewalt in rituellem oder organisiertem Kontext erlebt haben</a:t>
            </a:r>
            <a:r>
              <a:rPr lang="de-DE" sz="2400" dirty="0" smtClean="0"/>
              <a:t>?</a:t>
            </a:r>
          </a:p>
          <a:p>
            <a:r>
              <a:rPr lang="de-DE" sz="1400" kern="1200" dirty="0" smtClean="0">
                <a:cs typeface="Arial" charset="0"/>
              </a:rPr>
              <a:t>(1</a:t>
            </a:r>
            <a:r>
              <a:rPr lang="de-DE" sz="1400" kern="1200" dirty="0">
                <a:cs typeface="Arial" charset="0"/>
              </a:rPr>
              <a:t>. </a:t>
            </a:r>
            <a:r>
              <a:rPr lang="de-DE" sz="1400" kern="1200" dirty="0" smtClean="0">
                <a:cs typeface="Arial" charset="0"/>
              </a:rPr>
              <a:t>Fragebogenerhebung)</a:t>
            </a:r>
            <a:endParaRPr lang="de-DE" sz="1400" kern="1200" dirty="0">
              <a:cs typeface="Arial" charset="0"/>
            </a:endParaRPr>
          </a:p>
        </p:txBody>
      </p:sp>
      <p:sp>
        <p:nvSpPr>
          <p:cNvPr id="3" name="Textplatzhalter 2"/>
          <p:cNvSpPr>
            <a:spLocks noGrp="1"/>
          </p:cNvSpPr>
          <p:nvPr>
            <p:ph type="body" sz="quarter" idx="18"/>
          </p:nvPr>
        </p:nvSpPr>
        <p:spPr>
          <a:xfrm>
            <a:off x="806133" y="2649024"/>
            <a:ext cx="7801200" cy="3702246"/>
          </a:xfrm>
        </p:spPr>
        <p:txBody>
          <a:bodyPr/>
          <a:lstStyle/>
          <a:p>
            <a:pPr>
              <a:lnSpc>
                <a:spcPct val="100000"/>
              </a:lnSpc>
            </a:pPr>
            <a:endParaRPr lang="de-DE" dirty="0"/>
          </a:p>
          <a:p>
            <a:pPr>
              <a:lnSpc>
                <a:spcPct val="100000"/>
              </a:lnSpc>
            </a:pPr>
            <a:endParaRPr lang="de-DE" dirty="0">
              <a:latin typeface="+mj-lt"/>
            </a:endParaRPr>
          </a:p>
          <a:p>
            <a:endParaRPr lang="de-DE"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extLst>
              <p:ext uri="{D42A27DB-BD31-4B8C-83A1-F6EECF244321}">
                <p14:modId xmlns:p14="http://schemas.microsoft.com/office/powerpoint/2010/main" val="3912170334"/>
              </p:ext>
            </p:extLst>
          </p:nvPr>
        </p:nvGraphicFramePr>
        <p:xfrm>
          <a:off x="1168399" y="2785533"/>
          <a:ext cx="6419851" cy="2593848"/>
        </p:xfrm>
        <a:graphic>
          <a:graphicData uri="http://schemas.openxmlformats.org/drawingml/2006/table">
            <a:tbl>
              <a:tblPr firstRow="1" firstCol="1" bandRow="1"/>
              <a:tblGrid>
                <a:gridCol w="2857554"/>
                <a:gridCol w="1769232"/>
                <a:gridCol w="1793065"/>
              </a:tblGrid>
              <a:tr h="258465">
                <a:tc gridSpan="3">
                  <a:txBody>
                    <a:bodyPr/>
                    <a:lstStyle/>
                    <a:p>
                      <a:pPr algn="just">
                        <a:lnSpc>
                          <a:spcPct val="115000"/>
                        </a:lnSpc>
                        <a:spcBef>
                          <a:spcPts val="1200"/>
                        </a:spcBef>
                        <a:spcAft>
                          <a:spcPts val="0"/>
                        </a:spcAft>
                      </a:pPr>
                      <a:r>
                        <a:rPr lang="de-DE" sz="2000" b="1" dirty="0">
                          <a:effectLst/>
                          <a:latin typeface="Calibri"/>
                          <a:ea typeface="Calibri"/>
                          <a:cs typeface="Times New Roman"/>
                        </a:rPr>
                        <a:t>Aktuelles </a:t>
                      </a:r>
                      <a:r>
                        <a:rPr lang="de-DE" sz="2000" b="1" dirty="0" smtClean="0">
                          <a:effectLst/>
                          <a:latin typeface="Calibri"/>
                          <a:ea typeface="Calibri"/>
                          <a:cs typeface="Times New Roman"/>
                        </a:rPr>
                        <a:t>Alter</a:t>
                      </a:r>
                      <a:endParaRPr lang="de-DE"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hMerge="1">
                  <a:txBody>
                    <a:bodyPr/>
                    <a:lstStyle/>
                    <a:p>
                      <a:endParaRPr lang="de-DE"/>
                    </a:p>
                  </a:txBody>
                  <a:tcPr/>
                </a:tc>
                <a:tc hMerge="1">
                  <a:txBody>
                    <a:bodyPr/>
                    <a:lstStyle/>
                    <a:p>
                      <a:endParaRPr lang="de-DE"/>
                    </a:p>
                  </a:txBody>
                  <a:tcPr/>
                </a:tc>
              </a:tr>
              <a:tr h="258465">
                <a:tc>
                  <a:txBody>
                    <a:bodyPr/>
                    <a:lstStyle/>
                    <a:p>
                      <a:pPr algn="just">
                        <a:lnSpc>
                          <a:spcPct val="115000"/>
                        </a:lnSpc>
                        <a:spcBef>
                          <a:spcPts val="1200"/>
                        </a:spcBef>
                        <a:spcAft>
                          <a:spcPts val="0"/>
                        </a:spcAft>
                      </a:pPr>
                      <a:r>
                        <a:rPr lang="de-DE" sz="16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gn="just">
                        <a:lnSpc>
                          <a:spcPct val="115000"/>
                        </a:lnSpc>
                        <a:spcBef>
                          <a:spcPts val="1200"/>
                        </a:spcBef>
                        <a:spcAft>
                          <a:spcPts val="0"/>
                        </a:spcAft>
                      </a:pPr>
                      <a:r>
                        <a:rPr lang="de-DE" sz="1600" b="1">
                          <a:effectLst/>
                          <a:latin typeface="Calibri"/>
                          <a:ea typeface="Calibri"/>
                          <a:cs typeface="Times New Roman"/>
                        </a:rPr>
                        <a:t>N=316</a:t>
                      </a:r>
                    </a:p>
                  </a:txBody>
                  <a:tcPr marL="68580" marR="68580" marT="0" marB="0">
                    <a:lnL w="12700" cap="flat" cmpd="sng" algn="ctr">
                      <a:solidFill>
                        <a:srgbClr val="000000"/>
                      </a:solidFill>
                      <a:prstDash val="solid"/>
                      <a:round/>
                      <a:headEnd type="none" w="med" len="med"/>
                      <a:tailEnd type="none" w="med" len="med"/>
                    </a:lnL>
                  </a:tcPr>
                </a:tc>
                <a:tc>
                  <a:txBody>
                    <a:bodyPr/>
                    <a:lstStyle/>
                    <a:p>
                      <a:pPr algn="just">
                        <a:lnSpc>
                          <a:spcPct val="115000"/>
                        </a:lnSpc>
                        <a:spcBef>
                          <a:spcPts val="1200"/>
                        </a:spcBef>
                        <a:spcAft>
                          <a:spcPts val="0"/>
                        </a:spcAft>
                      </a:pPr>
                      <a:r>
                        <a:rPr lang="de-DE" sz="1600" b="1" dirty="0">
                          <a:effectLst/>
                          <a:latin typeface="Calibri"/>
                          <a:ea typeface="Calibri"/>
                          <a:cs typeface="Times New Roman"/>
                        </a:rPr>
                        <a:t>N=72</a:t>
                      </a:r>
                    </a:p>
                  </a:txBody>
                  <a:tcPr marL="68580" marR="68580" marT="0" marB="0"/>
                </a:tc>
              </a:tr>
              <a:tr h="258465">
                <a:tc>
                  <a:txBody>
                    <a:bodyPr/>
                    <a:lstStyle/>
                    <a:p>
                      <a:pPr algn="just">
                        <a:lnSpc>
                          <a:spcPct val="115000"/>
                        </a:lnSpc>
                        <a:spcAft>
                          <a:spcPts val="0"/>
                        </a:spcAft>
                      </a:pPr>
                      <a:r>
                        <a:rPr lang="de-DE" sz="1600" b="1" dirty="0">
                          <a:effectLst/>
                          <a:latin typeface="Calibri"/>
                          <a:ea typeface="Calibri"/>
                          <a:cs typeface="Times New Roman"/>
                        </a:rPr>
                        <a:t>20 und jünger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600" b="1" dirty="0" smtClean="0">
                          <a:effectLst/>
                          <a:latin typeface="Calibri"/>
                          <a:ea typeface="Calibri"/>
                          <a:cs typeface="Times New Roman"/>
                        </a:rPr>
                        <a:t>1 </a:t>
                      </a:r>
                      <a:r>
                        <a:rPr lang="de-DE" sz="16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dirty="0" smtClean="0">
                          <a:effectLst/>
                          <a:latin typeface="Calibri"/>
                          <a:ea typeface="Calibri"/>
                          <a:cs typeface="Times New Roman"/>
                        </a:rPr>
                        <a:t>1</a:t>
                      </a:r>
                      <a:r>
                        <a:rPr lang="de-DE" sz="1600" b="1" baseline="0" dirty="0" smtClean="0">
                          <a:effectLst/>
                          <a:latin typeface="Calibri"/>
                          <a:ea typeface="Calibri"/>
                          <a:cs typeface="Times New Roman"/>
                        </a:rPr>
                        <a:t> %</a:t>
                      </a:r>
                      <a:endParaRPr lang="de-DE"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258465">
                <a:tc>
                  <a:txBody>
                    <a:bodyPr/>
                    <a:lstStyle/>
                    <a:p>
                      <a:pPr algn="just">
                        <a:lnSpc>
                          <a:spcPct val="115000"/>
                        </a:lnSpc>
                        <a:spcAft>
                          <a:spcPts val="0"/>
                        </a:spcAft>
                      </a:pPr>
                      <a:r>
                        <a:rPr lang="de-DE" sz="1600" b="1" dirty="0">
                          <a:effectLst/>
                          <a:latin typeface="Calibri"/>
                          <a:ea typeface="Calibri"/>
                          <a:cs typeface="Times New Roman"/>
                        </a:rPr>
                        <a:t>21-30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600" b="1" dirty="0" smtClean="0">
                          <a:effectLst/>
                          <a:latin typeface="Calibri"/>
                          <a:ea typeface="Calibri"/>
                          <a:cs typeface="Times New Roman"/>
                        </a:rPr>
                        <a:t>13 </a:t>
                      </a:r>
                      <a:r>
                        <a:rPr lang="de-DE" sz="16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u="sng" dirty="0" smtClean="0">
                          <a:effectLst/>
                          <a:latin typeface="Calibri"/>
                          <a:ea typeface="Calibri"/>
                          <a:cs typeface="Times New Roman"/>
                        </a:rPr>
                        <a:t>15</a:t>
                      </a:r>
                      <a:r>
                        <a:rPr lang="de-DE" sz="1600" b="1" u="sng" baseline="0" dirty="0" smtClean="0">
                          <a:effectLst/>
                          <a:latin typeface="Calibri"/>
                          <a:ea typeface="Calibri"/>
                          <a:cs typeface="Times New Roman"/>
                        </a:rPr>
                        <a:t> %</a:t>
                      </a:r>
                      <a:endParaRPr lang="de-DE" sz="1600" b="1" u="sng"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5">
                <a:tc>
                  <a:txBody>
                    <a:bodyPr/>
                    <a:lstStyle/>
                    <a:p>
                      <a:pPr algn="just">
                        <a:lnSpc>
                          <a:spcPct val="115000"/>
                        </a:lnSpc>
                        <a:spcAft>
                          <a:spcPts val="0"/>
                        </a:spcAft>
                      </a:pPr>
                      <a:r>
                        <a:rPr lang="de-DE" sz="1600" b="1" dirty="0">
                          <a:effectLst/>
                          <a:latin typeface="Calibri"/>
                          <a:ea typeface="Calibri"/>
                          <a:cs typeface="Times New Roman"/>
                        </a:rPr>
                        <a:t>31-40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600" b="1" dirty="0" smtClean="0">
                          <a:effectLst/>
                          <a:latin typeface="Calibri"/>
                          <a:ea typeface="Calibri"/>
                          <a:cs typeface="Times New Roman"/>
                        </a:rPr>
                        <a:t>23 </a:t>
                      </a:r>
                      <a:r>
                        <a:rPr lang="de-DE" sz="16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u="sng" dirty="0" smtClean="0">
                          <a:effectLst/>
                          <a:latin typeface="Calibri"/>
                          <a:ea typeface="Calibri"/>
                          <a:cs typeface="Times New Roman"/>
                        </a:rPr>
                        <a:t>31</a:t>
                      </a:r>
                      <a:r>
                        <a:rPr lang="de-DE" sz="1600" b="1" u="sng" baseline="0" dirty="0" smtClean="0">
                          <a:effectLst/>
                          <a:latin typeface="Calibri"/>
                          <a:ea typeface="Calibri"/>
                          <a:cs typeface="Times New Roman"/>
                        </a:rPr>
                        <a:t> %</a:t>
                      </a:r>
                      <a:endParaRPr lang="de-DE" sz="1600" b="1" u="sng"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5">
                <a:tc>
                  <a:txBody>
                    <a:bodyPr/>
                    <a:lstStyle/>
                    <a:p>
                      <a:pPr algn="just">
                        <a:lnSpc>
                          <a:spcPct val="115000"/>
                        </a:lnSpc>
                        <a:spcAft>
                          <a:spcPts val="0"/>
                        </a:spcAft>
                      </a:pPr>
                      <a:r>
                        <a:rPr lang="de-DE" sz="1600" b="1">
                          <a:effectLst/>
                          <a:latin typeface="Calibri"/>
                          <a:ea typeface="Calibri"/>
                          <a:cs typeface="Times New Roman"/>
                        </a:rPr>
                        <a:t>41-50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600" b="1" dirty="0" smtClean="0">
                          <a:effectLst/>
                          <a:latin typeface="Calibri"/>
                          <a:ea typeface="Calibri"/>
                          <a:cs typeface="Times New Roman"/>
                        </a:rPr>
                        <a:t>30 </a:t>
                      </a:r>
                      <a:r>
                        <a:rPr lang="de-DE" sz="16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dirty="0" smtClean="0">
                          <a:effectLst/>
                          <a:latin typeface="Calibri"/>
                          <a:ea typeface="Calibri"/>
                          <a:cs typeface="Times New Roman"/>
                        </a:rPr>
                        <a:t>28</a:t>
                      </a:r>
                      <a:r>
                        <a:rPr lang="de-DE" sz="1600" b="1" baseline="0" dirty="0" smtClean="0">
                          <a:effectLst/>
                          <a:latin typeface="Calibri"/>
                          <a:ea typeface="Calibri"/>
                          <a:cs typeface="Times New Roman"/>
                        </a:rPr>
                        <a:t> %</a:t>
                      </a:r>
                      <a:endParaRPr lang="de-DE"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5">
                <a:tc>
                  <a:txBody>
                    <a:bodyPr/>
                    <a:lstStyle/>
                    <a:p>
                      <a:pPr algn="just">
                        <a:lnSpc>
                          <a:spcPct val="115000"/>
                        </a:lnSpc>
                        <a:spcAft>
                          <a:spcPts val="0"/>
                        </a:spcAft>
                      </a:pPr>
                      <a:r>
                        <a:rPr lang="de-DE" sz="1600" b="1">
                          <a:effectLst/>
                          <a:latin typeface="Calibri"/>
                          <a:ea typeface="Calibri"/>
                          <a:cs typeface="Times New Roman"/>
                        </a:rPr>
                        <a:t>51-60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600" b="1" u="sng" dirty="0" smtClean="0">
                          <a:effectLst/>
                          <a:latin typeface="Calibri"/>
                          <a:ea typeface="Calibri"/>
                          <a:cs typeface="Times New Roman"/>
                        </a:rPr>
                        <a:t>26 </a:t>
                      </a:r>
                      <a:r>
                        <a:rPr lang="de-DE" sz="1600" b="1" u="sng"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dirty="0" smtClean="0">
                          <a:effectLst/>
                          <a:latin typeface="Calibri"/>
                          <a:ea typeface="Calibri"/>
                          <a:cs typeface="Times New Roman"/>
                        </a:rPr>
                        <a:t>18</a:t>
                      </a:r>
                      <a:r>
                        <a:rPr lang="de-DE" sz="1600" b="1" baseline="0" dirty="0" smtClean="0">
                          <a:effectLst/>
                          <a:latin typeface="Calibri"/>
                          <a:ea typeface="Calibri"/>
                          <a:cs typeface="Times New Roman"/>
                        </a:rPr>
                        <a:t> %</a:t>
                      </a:r>
                      <a:endParaRPr lang="de-DE"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5">
                <a:tc>
                  <a:txBody>
                    <a:bodyPr/>
                    <a:lstStyle/>
                    <a:p>
                      <a:pPr marL="0" algn="just" defTabSz="457185" rtl="0" eaLnBrk="1" latinLnBrk="0" hangingPunct="1">
                        <a:lnSpc>
                          <a:spcPct val="115000"/>
                        </a:lnSpc>
                        <a:spcAft>
                          <a:spcPts val="0"/>
                        </a:spcAft>
                      </a:pPr>
                      <a:r>
                        <a:rPr lang="de-DE" sz="1600" b="1" kern="1200" dirty="0">
                          <a:solidFill>
                            <a:schemeClr val="tx1"/>
                          </a:solidFill>
                          <a:effectLst/>
                          <a:latin typeface="Calibri"/>
                          <a:ea typeface="Calibri"/>
                          <a:cs typeface="Times New Roman"/>
                        </a:rPr>
                        <a:t>61-70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marL="0" algn="just" defTabSz="457185" rtl="0" eaLnBrk="1" latinLnBrk="0" hangingPunct="1">
                        <a:lnSpc>
                          <a:spcPct val="115000"/>
                        </a:lnSpc>
                        <a:spcAft>
                          <a:spcPts val="0"/>
                        </a:spcAft>
                      </a:pPr>
                      <a:r>
                        <a:rPr lang="de-DE" sz="1600" b="1" kern="1200" dirty="0" smtClean="0">
                          <a:solidFill>
                            <a:schemeClr val="tx1"/>
                          </a:solidFill>
                          <a:effectLst/>
                          <a:latin typeface="Calibri"/>
                          <a:ea typeface="Calibri"/>
                          <a:cs typeface="Times New Roman"/>
                        </a:rPr>
                        <a:t>4 </a:t>
                      </a:r>
                      <a:r>
                        <a:rPr lang="de-DE" sz="1600" b="1" kern="1200" dirty="0">
                          <a:solidFill>
                            <a:schemeClr val="tx1"/>
                          </a:solidFill>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185" rtl="0" eaLnBrk="1" latinLnBrk="0" hangingPunct="1">
                        <a:lnSpc>
                          <a:spcPct val="115000"/>
                        </a:lnSpc>
                        <a:spcAft>
                          <a:spcPts val="0"/>
                        </a:spcAft>
                      </a:pPr>
                      <a:r>
                        <a:rPr lang="de-DE" sz="1600" b="1" kern="1200" dirty="0" smtClean="0">
                          <a:solidFill>
                            <a:schemeClr val="tx1"/>
                          </a:solidFill>
                          <a:effectLst/>
                          <a:latin typeface="Calibri"/>
                          <a:ea typeface="Calibri"/>
                          <a:cs typeface="Times New Roman"/>
                        </a:rPr>
                        <a:t>3</a:t>
                      </a:r>
                      <a:r>
                        <a:rPr lang="de-DE" sz="1600" b="1" kern="1200" baseline="0" dirty="0" smtClean="0">
                          <a:solidFill>
                            <a:schemeClr val="tx1"/>
                          </a:solidFill>
                          <a:effectLst/>
                          <a:latin typeface="Calibri"/>
                          <a:ea typeface="Calibri"/>
                          <a:cs typeface="Times New Roman"/>
                        </a:rPr>
                        <a:t> %</a:t>
                      </a:r>
                      <a:endParaRPr lang="de-DE" sz="1600" b="1" kern="1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5">
                <a:tc>
                  <a:txBody>
                    <a:bodyPr/>
                    <a:lstStyle/>
                    <a:p>
                      <a:pPr marL="0" algn="just" defTabSz="457185" rtl="0" eaLnBrk="1" latinLnBrk="0" hangingPunct="1">
                        <a:lnSpc>
                          <a:spcPct val="115000"/>
                        </a:lnSpc>
                        <a:spcAft>
                          <a:spcPts val="0"/>
                        </a:spcAft>
                      </a:pPr>
                      <a:r>
                        <a:rPr lang="de-DE" sz="1600" b="1" kern="1200" dirty="0">
                          <a:solidFill>
                            <a:schemeClr val="tx1"/>
                          </a:solidFill>
                          <a:effectLst/>
                          <a:latin typeface="Calibri"/>
                          <a:ea typeface="Calibri"/>
                          <a:cs typeface="Times New Roman"/>
                        </a:rPr>
                        <a:t>71-80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marL="0" algn="just" defTabSz="457185" rtl="0" eaLnBrk="1" latinLnBrk="0" hangingPunct="1">
                        <a:lnSpc>
                          <a:spcPct val="115000"/>
                        </a:lnSpc>
                        <a:spcAft>
                          <a:spcPts val="0"/>
                        </a:spcAft>
                      </a:pPr>
                      <a:r>
                        <a:rPr lang="de-DE" sz="1600" b="1" kern="1200" dirty="0" smtClean="0">
                          <a:solidFill>
                            <a:schemeClr val="tx1"/>
                          </a:solidFill>
                          <a:effectLst/>
                          <a:latin typeface="Calibri"/>
                          <a:ea typeface="Calibri"/>
                          <a:cs typeface="Times New Roman"/>
                        </a:rPr>
                        <a:t>1 </a:t>
                      </a:r>
                      <a:r>
                        <a:rPr lang="de-DE" sz="1600" b="1" kern="1200" dirty="0">
                          <a:solidFill>
                            <a:schemeClr val="tx1"/>
                          </a:solidFill>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185" rtl="0" eaLnBrk="1" latinLnBrk="0" hangingPunct="1">
                        <a:lnSpc>
                          <a:spcPct val="115000"/>
                        </a:lnSpc>
                        <a:spcAft>
                          <a:spcPts val="0"/>
                        </a:spcAft>
                      </a:pPr>
                      <a:r>
                        <a:rPr lang="de-DE" sz="1600" b="1" kern="1200" dirty="0">
                          <a:solidFill>
                            <a:schemeClr val="tx1"/>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feld 4"/>
          <p:cNvSpPr txBox="1"/>
          <p:nvPr/>
        </p:nvSpPr>
        <p:spPr>
          <a:xfrm>
            <a:off x="499533" y="5647267"/>
            <a:ext cx="8584401" cy="1015663"/>
          </a:xfrm>
          <a:prstGeom prst="rect">
            <a:avLst/>
          </a:prstGeom>
          <a:noFill/>
        </p:spPr>
        <p:txBody>
          <a:bodyPr wrap="none" rtlCol="0">
            <a:spAutoFit/>
          </a:bodyPr>
          <a:lstStyle/>
          <a:p>
            <a:r>
              <a:rPr lang="de-DE" dirty="0" smtClean="0"/>
              <a:t>Die Gruppe der von ritueller und organisierter Gewalt Betroffenen</a:t>
            </a:r>
          </a:p>
          <a:p>
            <a:r>
              <a:rPr lang="de-DE" dirty="0" smtClean="0"/>
              <a:t>Sind etwas jünger als die der allgemeinen Befragung. 47% sind unter</a:t>
            </a:r>
          </a:p>
          <a:p>
            <a:r>
              <a:rPr lang="de-DE" dirty="0" smtClean="0"/>
              <a:t>40 Jahren alt im </a:t>
            </a:r>
            <a:r>
              <a:rPr lang="de-DE" dirty="0" smtClean="0"/>
              <a:t>Unterschied </a:t>
            </a:r>
            <a:r>
              <a:rPr lang="de-DE" dirty="0" smtClean="0"/>
              <a:t>zu 37%.</a:t>
            </a:r>
            <a:endParaRPr lang="de-DE" dirty="0"/>
          </a:p>
        </p:txBody>
      </p:sp>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3824288"/>
            <a:ext cx="89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27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728870" y="1080781"/>
            <a:ext cx="7540418" cy="1158161"/>
          </a:xfrm>
        </p:spPr>
        <p:txBody>
          <a:bodyPr/>
          <a:lstStyle/>
          <a:p>
            <a:r>
              <a:rPr lang="de-DE" sz="1800" dirty="0"/>
              <a:t>Unterscheiden sich diejenigen, die sexuelle Gewalt in rituellem oder organisiertem Kontext erlebt haben</a:t>
            </a:r>
            <a:r>
              <a:rPr lang="de-DE" sz="1800" dirty="0" smtClean="0"/>
              <a:t>?</a:t>
            </a:r>
          </a:p>
          <a:p>
            <a:pPr lvl="0"/>
            <a:r>
              <a:rPr lang="de-DE" sz="1400" kern="1200" dirty="0">
                <a:solidFill>
                  <a:srgbClr val="000000"/>
                </a:solidFill>
                <a:cs typeface="Arial" charset="0"/>
              </a:rPr>
              <a:t>(1. Fragebogenerhebung</a:t>
            </a:r>
            <a:r>
              <a:rPr lang="de-DE" sz="1400" kern="1200" dirty="0" smtClean="0">
                <a:solidFill>
                  <a:srgbClr val="000000"/>
                </a:solidFill>
                <a:cs typeface="Arial" charset="0"/>
              </a:rPr>
              <a:t>)</a:t>
            </a:r>
            <a:r>
              <a:rPr lang="de-DE" sz="1800" dirty="0" smtClean="0"/>
              <a:t> </a:t>
            </a:r>
            <a:endParaRPr lang="de-DE" sz="1800" dirty="0"/>
          </a:p>
        </p:txBody>
      </p:sp>
      <p:sp>
        <p:nvSpPr>
          <p:cNvPr id="3" name="Textplatzhalter 2"/>
          <p:cNvSpPr>
            <a:spLocks noGrp="1"/>
          </p:cNvSpPr>
          <p:nvPr>
            <p:ph type="body" sz="quarter" idx="18"/>
          </p:nvPr>
        </p:nvSpPr>
        <p:spPr>
          <a:xfrm>
            <a:off x="684213" y="2296599"/>
            <a:ext cx="7801200" cy="3776400"/>
          </a:xfrm>
        </p:spPr>
        <p:txBody>
          <a:bodyPr/>
          <a:lstStyle/>
          <a:p>
            <a:endParaRPr lang="de-DE" dirty="0">
              <a:latin typeface="+mj-lt"/>
            </a:endParaRPr>
          </a:p>
          <a:p>
            <a:endParaRPr lang="de-DE" dirty="0">
              <a:latin typeface="+mj-lt"/>
            </a:endParaRPr>
          </a:p>
          <a:p>
            <a:endParaRPr lang="de-DE"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484" y="0"/>
            <a:ext cx="16637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e 3"/>
          <p:cNvGraphicFramePr>
            <a:graphicFrameLocks noGrp="1"/>
          </p:cNvGraphicFramePr>
          <p:nvPr>
            <p:extLst>
              <p:ext uri="{D42A27DB-BD31-4B8C-83A1-F6EECF244321}">
                <p14:modId xmlns:p14="http://schemas.microsoft.com/office/powerpoint/2010/main" val="1157167013"/>
              </p:ext>
            </p:extLst>
          </p:nvPr>
        </p:nvGraphicFramePr>
        <p:xfrm>
          <a:off x="728870" y="2379132"/>
          <a:ext cx="7540418" cy="4346379"/>
        </p:xfrm>
        <a:graphic>
          <a:graphicData uri="http://schemas.openxmlformats.org/drawingml/2006/table">
            <a:tbl>
              <a:tblPr firstRow="1" firstCol="1" bandRow="1"/>
              <a:tblGrid>
                <a:gridCol w="5496168"/>
                <a:gridCol w="1170489"/>
                <a:gridCol w="873761"/>
              </a:tblGrid>
              <a:tr h="462216">
                <a:tc gridSpan="3">
                  <a:txBody>
                    <a:bodyPr/>
                    <a:lstStyle/>
                    <a:p>
                      <a:pPr algn="just">
                        <a:lnSpc>
                          <a:spcPct val="115000"/>
                        </a:lnSpc>
                        <a:spcBef>
                          <a:spcPts val="1200"/>
                        </a:spcBef>
                        <a:spcAft>
                          <a:spcPts val="0"/>
                        </a:spcAft>
                      </a:pPr>
                      <a:r>
                        <a:rPr lang="de-DE" sz="1600" b="1" dirty="0">
                          <a:effectLst/>
                          <a:latin typeface="Calibri"/>
                          <a:ea typeface="Calibri"/>
                          <a:cs typeface="Times New Roman"/>
                        </a:rPr>
                        <a:t>Was würden Sie persönlich erwarten, wenn Sie an einer Anhörung teilnehmen würden? </a:t>
                      </a:r>
                      <a:endParaRPr lang="de-DE"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hMerge="1">
                  <a:txBody>
                    <a:bodyPr/>
                    <a:lstStyle/>
                    <a:p>
                      <a:endParaRPr lang="de-DE"/>
                    </a:p>
                  </a:txBody>
                  <a:tcPr/>
                </a:tc>
                <a:tc hMerge="1">
                  <a:txBody>
                    <a:bodyPr/>
                    <a:lstStyle/>
                    <a:p>
                      <a:endParaRPr lang="de-DE"/>
                    </a:p>
                  </a:txBody>
                  <a:tcPr/>
                </a:tc>
              </a:tr>
              <a:tr h="240811">
                <a:tc>
                  <a:txBody>
                    <a:bodyPr/>
                    <a:lstStyle/>
                    <a:p>
                      <a:pPr algn="just">
                        <a:lnSpc>
                          <a:spcPct val="115000"/>
                        </a:lnSpc>
                        <a:spcBef>
                          <a:spcPts val="1200"/>
                        </a:spcBef>
                        <a:spcAft>
                          <a:spcPts val="0"/>
                        </a:spcAft>
                      </a:pPr>
                      <a:r>
                        <a:rPr lang="de-DE" sz="14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gn="just">
                        <a:lnSpc>
                          <a:spcPct val="115000"/>
                        </a:lnSpc>
                        <a:spcBef>
                          <a:spcPts val="1200"/>
                        </a:spcBef>
                        <a:spcAft>
                          <a:spcPts val="0"/>
                        </a:spcAft>
                      </a:pPr>
                      <a:r>
                        <a:rPr lang="de-DE" sz="1400" b="1">
                          <a:effectLst/>
                          <a:latin typeface="Calibri"/>
                          <a:ea typeface="Calibri"/>
                          <a:cs typeface="Times New Roman"/>
                        </a:rPr>
                        <a:t>N=316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gn="just">
                        <a:lnSpc>
                          <a:spcPct val="115000"/>
                        </a:lnSpc>
                        <a:spcBef>
                          <a:spcPts val="1200"/>
                        </a:spcBef>
                        <a:spcAft>
                          <a:spcPts val="0"/>
                        </a:spcAft>
                      </a:pPr>
                      <a:r>
                        <a:rPr lang="de-DE" sz="1400" b="1" dirty="0">
                          <a:effectLst/>
                          <a:latin typeface="Calibri"/>
                          <a:ea typeface="Calibri"/>
                          <a:cs typeface="Times New Roman"/>
                        </a:rPr>
                        <a:t>N=72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r>
              <a:tr h="496652">
                <a:tc>
                  <a:txBody>
                    <a:bodyPr/>
                    <a:lstStyle/>
                    <a:p>
                      <a:pPr algn="just">
                        <a:lnSpc>
                          <a:spcPct val="115000"/>
                        </a:lnSpc>
                        <a:spcAft>
                          <a:spcPts val="0"/>
                        </a:spcAft>
                      </a:pPr>
                      <a:r>
                        <a:rPr lang="de-DE" sz="1400" b="1" dirty="0">
                          <a:effectLst/>
                          <a:latin typeface="Calibri"/>
                          <a:ea typeface="Calibri"/>
                          <a:cs typeface="Times New Roman"/>
                        </a:rPr>
                        <a:t>Ich erwarte, dass mir geglaubt wird.</a:t>
                      </a:r>
                    </a:p>
                    <a:p>
                      <a:pPr algn="just">
                        <a:lnSpc>
                          <a:spcPct val="115000"/>
                        </a:lnSpc>
                        <a:spcAft>
                          <a:spcPts val="0"/>
                        </a:spcAft>
                      </a:pPr>
                      <a:r>
                        <a:rPr lang="de-DE" sz="1400" b="1" dirty="0">
                          <a:effectLst/>
                          <a:highlight>
                            <a:srgbClr val="FFFF00"/>
                          </a:highlight>
                          <a:latin typeface="Calibri"/>
                          <a:ea typeface="Calibri"/>
                          <a:cs typeface="Times New Roman"/>
                        </a:rPr>
                        <a:t> </a:t>
                      </a:r>
                      <a:endParaRPr lang="de-DE"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72 %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323">
                <a:tc>
                  <a:txBody>
                    <a:bodyPr/>
                    <a:lstStyle/>
                    <a:p>
                      <a:pPr algn="just">
                        <a:lnSpc>
                          <a:spcPct val="115000"/>
                        </a:lnSpc>
                        <a:spcAft>
                          <a:spcPts val="0"/>
                        </a:spcAft>
                      </a:pPr>
                      <a:r>
                        <a:rPr lang="de-DE" sz="1400" b="1" dirty="0">
                          <a:effectLst/>
                          <a:latin typeface="Calibri"/>
                          <a:ea typeface="Calibri"/>
                          <a:cs typeface="Times New Roman"/>
                        </a:rPr>
                        <a:t>Ich erwarte, dass die Kommission für uns Betroffene kämpft.</a:t>
                      </a:r>
                    </a:p>
                    <a:p>
                      <a:pPr algn="just">
                        <a:lnSpc>
                          <a:spcPct val="115000"/>
                        </a:lnSpc>
                        <a:spcAft>
                          <a:spcPts val="0"/>
                        </a:spcAft>
                      </a:pPr>
                      <a:r>
                        <a:rPr lang="de-DE" sz="1400" b="1" dirty="0">
                          <a:effectLst/>
                          <a:highlight>
                            <a:srgbClr val="FFFF00"/>
                          </a:highlight>
                          <a:latin typeface="Calibri"/>
                          <a:ea typeface="Calibri"/>
                          <a:cs typeface="Times New Roman"/>
                        </a:rPr>
                        <a:t> </a:t>
                      </a:r>
                      <a:endParaRPr lang="de-DE"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74 %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652">
                <a:tc>
                  <a:txBody>
                    <a:bodyPr/>
                    <a:lstStyle/>
                    <a:p>
                      <a:pPr algn="just">
                        <a:lnSpc>
                          <a:spcPct val="115000"/>
                        </a:lnSpc>
                        <a:spcAft>
                          <a:spcPts val="0"/>
                        </a:spcAft>
                      </a:pPr>
                      <a:r>
                        <a:rPr lang="de-DE" sz="1400" b="1" dirty="0">
                          <a:effectLst/>
                          <a:latin typeface="Calibri"/>
                          <a:ea typeface="Calibri"/>
                          <a:cs typeface="Times New Roman"/>
                        </a:rPr>
                        <a:t>Ich erwarte, dass ich meine Geschichte erzählen kann und dass mir zugehört wird.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dirty="0">
                          <a:effectLst/>
                          <a:latin typeface="Calibri"/>
                          <a:ea typeface="Calibri"/>
                          <a:cs typeface="Times New Roman"/>
                        </a:rPr>
                        <a:t>60 %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16">
                <a:tc>
                  <a:txBody>
                    <a:bodyPr/>
                    <a:lstStyle/>
                    <a:p>
                      <a:pPr algn="just">
                        <a:lnSpc>
                          <a:spcPct val="115000"/>
                        </a:lnSpc>
                        <a:spcAft>
                          <a:spcPts val="0"/>
                        </a:spcAft>
                      </a:pPr>
                      <a:r>
                        <a:rPr lang="de-DE" sz="1400" b="1" dirty="0">
                          <a:effectLst/>
                          <a:latin typeface="Calibri"/>
                          <a:ea typeface="Calibri"/>
                          <a:cs typeface="Times New Roman"/>
                        </a:rPr>
                        <a:t>Ich erwarte, dass ich nach der Anhörung nicht allein gelassen werde.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54 %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54 %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652">
                <a:tc>
                  <a:txBody>
                    <a:bodyPr/>
                    <a:lstStyle/>
                    <a:p>
                      <a:pPr algn="just">
                        <a:lnSpc>
                          <a:spcPct val="115000"/>
                        </a:lnSpc>
                        <a:spcAft>
                          <a:spcPts val="0"/>
                        </a:spcAft>
                      </a:pPr>
                      <a:r>
                        <a:rPr lang="de-DE" sz="1400" b="1" dirty="0">
                          <a:effectLst/>
                          <a:latin typeface="Calibri"/>
                          <a:ea typeface="Calibri"/>
                          <a:cs typeface="Times New Roman"/>
                        </a:rPr>
                        <a:t>Ich erwarte, dass die Art von Missbrauch, die ich erlebt habe, auch in der öffentlichen Diskussion vorkommt.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53 %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652">
                <a:tc>
                  <a:txBody>
                    <a:bodyPr/>
                    <a:lstStyle/>
                    <a:p>
                      <a:pPr algn="just">
                        <a:lnSpc>
                          <a:spcPct val="115000"/>
                        </a:lnSpc>
                        <a:spcAft>
                          <a:spcPts val="0"/>
                        </a:spcAft>
                      </a:pPr>
                      <a:r>
                        <a:rPr lang="de-DE" sz="1400" b="1" dirty="0">
                          <a:effectLst/>
                          <a:latin typeface="Calibri"/>
                          <a:ea typeface="Calibri"/>
                          <a:cs typeface="Times New Roman"/>
                        </a:rPr>
                        <a:t>Ich erwarte die Anerkennung von Unrecht.</a:t>
                      </a:r>
                    </a:p>
                    <a:p>
                      <a:pPr algn="just">
                        <a:lnSpc>
                          <a:spcPct val="115000"/>
                        </a:lnSpc>
                        <a:spcAft>
                          <a:spcPts val="0"/>
                        </a:spcAft>
                      </a:pPr>
                      <a:r>
                        <a:rPr lang="de-DE" sz="1400" b="1" dirty="0">
                          <a:effectLst/>
                          <a:highlight>
                            <a:srgbClr val="FFFF00"/>
                          </a:highlight>
                          <a:latin typeface="Calibri"/>
                          <a:ea typeface="Calibri"/>
                          <a:cs typeface="Times New Roman"/>
                        </a:rPr>
                        <a:t> </a:t>
                      </a:r>
                      <a:endParaRPr lang="de-DE"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u="sng" dirty="0">
                          <a:effectLst/>
                          <a:latin typeface="Calibri"/>
                          <a:ea typeface="Calibri"/>
                          <a:cs typeface="Times New Roman"/>
                        </a:rPr>
                        <a:t>36 %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652">
                <a:tc>
                  <a:txBody>
                    <a:bodyPr/>
                    <a:lstStyle/>
                    <a:p>
                      <a:pPr algn="just">
                        <a:lnSpc>
                          <a:spcPct val="115000"/>
                        </a:lnSpc>
                        <a:spcAft>
                          <a:spcPts val="0"/>
                        </a:spcAft>
                      </a:pPr>
                      <a:r>
                        <a:rPr lang="de-DE" sz="1400" b="1">
                          <a:effectLst/>
                          <a:latin typeface="Calibri"/>
                          <a:ea typeface="Calibri"/>
                          <a:cs typeface="Times New Roman"/>
                        </a:rPr>
                        <a:t>Ich erwarte die Anerkennung von Leid.</a:t>
                      </a:r>
                    </a:p>
                    <a:p>
                      <a:pPr algn="just">
                        <a:lnSpc>
                          <a:spcPct val="115000"/>
                        </a:lnSpc>
                        <a:spcAft>
                          <a:spcPts val="0"/>
                        </a:spcAft>
                      </a:pPr>
                      <a:r>
                        <a:rPr lang="de-DE" sz="1400" b="1">
                          <a:effectLst/>
                          <a:highlight>
                            <a:srgbClr val="FFFF00"/>
                          </a:highlight>
                          <a:latin typeface="Calibri"/>
                          <a:ea typeface="Calibri"/>
                          <a:cs typeface="Times New Roman"/>
                        </a:rPr>
                        <a:t> </a:t>
                      </a:r>
                      <a:endParaRPr lang="de-DE"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u="sng" dirty="0">
                          <a:effectLst/>
                          <a:latin typeface="Calibri"/>
                          <a:ea typeface="Calibri"/>
                          <a:cs typeface="Times New Roman"/>
                        </a:rPr>
                        <a:t>32 %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dirty="0">
                          <a:effectLst/>
                          <a:latin typeface="Calibri"/>
                          <a:ea typeface="Calibri"/>
                          <a:cs typeface="Times New Roman"/>
                        </a:rPr>
                        <a:t>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Pfeil nach links 4"/>
          <p:cNvSpPr/>
          <p:nvPr/>
        </p:nvSpPr>
        <p:spPr>
          <a:xfrm>
            <a:off x="8269288" y="3096154"/>
            <a:ext cx="804334" cy="484632"/>
          </a:xfrm>
          <a:prstGeom prst="leftArrow">
            <a:avLst/>
          </a:prstGeom>
          <a:solidFill>
            <a:srgbClr val="00F8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986" y="3717925"/>
            <a:ext cx="89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063" y="5195888"/>
            <a:ext cx="89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11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682568" y="846748"/>
            <a:ext cx="7540418" cy="881162"/>
          </a:xfrm>
        </p:spPr>
        <p:txBody>
          <a:bodyPr/>
          <a:lstStyle/>
          <a:p>
            <a:r>
              <a:rPr lang="de-DE" sz="1800" dirty="0"/>
              <a:t>Unterscheiden sich diejenigen, die sexuelle Gewalt in rituellem oder organisiertem Kontext erlebt haben? </a:t>
            </a:r>
          </a:p>
        </p:txBody>
      </p:sp>
      <p:sp>
        <p:nvSpPr>
          <p:cNvPr id="3" name="Textplatzhalter 2"/>
          <p:cNvSpPr>
            <a:spLocks noGrp="1"/>
          </p:cNvSpPr>
          <p:nvPr>
            <p:ph type="body" sz="quarter" idx="18"/>
          </p:nvPr>
        </p:nvSpPr>
        <p:spPr>
          <a:xfrm>
            <a:off x="684213" y="2296599"/>
            <a:ext cx="7801200" cy="3776400"/>
          </a:xfrm>
        </p:spPr>
        <p:txBody>
          <a:bodyPr/>
          <a:lstStyle/>
          <a:p>
            <a:endParaRPr lang="de-DE" dirty="0">
              <a:latin typeface="+mj-lt"/>
            </a:endParaRPr>
          </a:p>
          <a:p>
            <a:endParaRPr lang="de-DE" dirty="0">
              <a:latin typeface="+mj-lt"/>
            </a:endParaRPr>
          </a:p>
          <a:p>
            <a:endParaRPr lang="de-DE"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484" y="1"/>
            <a:ext cx="1663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feil nach links 4"/>
          <p:cNvSpPr/>
          <p:nvPr/>
        </p:nvSpPr>
        <p:spPr>
          <a:xfrm>
            <a:off x="8339666" y="2935288"/>
            <a:ext cx="804334" cy="484632"/>
          </a:xfrm>
          <a:prstGeom prst="leftArrow">
            <a:avLst/>
          </a:prstGeom>
          <a:solidFill>
            <a:srgbClr val="00F8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364" y="4090459"/>
            <a:ext cx="89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363" y="4669896"/>
            <a:ext cx="89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4140769733"/>
              </p:ext>
            </p:extLst>
          </p:nvPr>
        </p:nvGraphicFramePr>
        <p:xfrm>
          <a:off x="389467" y="1879600"/>
          <a:ext cx="7950199" cy="4958143"/>
        </p:xfrm>
        <a:graphic>
          <a:graphicData uri="http://schemas.openxmlformats.org/drawingml/2006/table">
            <a:tbl>
              <a:tblPr firstRow="1" firstCol="1" bandRow="1"/>
              <a:tblGrid>
                <a:gridCol w="6353965"/>
                <a:gridCol w="797647"/>
                <a:gridCol w="798587"/>
              </a:tblGrid>
              <a:tr h="516467">
                <a:tc>
                  <a:txBody>
                    <a:bodyPr/>
                    <a:lstStyle/>
                    <a:p>
                      <a:pPr algn="just">
                        <a:lnSpc>
                          <a:spcPct val="115000"/>
                        </a:lnSpc>
                        <a:spcBef>
                          <a:spcPts val="1200"/>
                        </a:spcBef>
                        <a:spcAft>
                          <a:spcPts val="0"/>
                        </a:spcAft>
                      </a:pPr>
                      <a:r>
                        <a:rPr lang="de-DE" sz="1400" b="1" dirty="0">
                          <a:effectLst/>
                          <a:latin typeface="Calibri"/>
                          <a:ea typeface="Calibri"/>
                          <a:cs typeface="Times New Roman"/>
                        </a:rPr>
                        <a:t> </a:t>
                      </a:r>
                      <a:r>
                        <a:rPr lang="de-DE" sz="1800" b="1" dirty="0" smtClean="0">
                          <a:effectLst/>
                          <a:latin typeface="Calibri"/>
                          <a:ea typeface="Calibri"/>
                          <a:cs typeface="Times New Roman"/>
                        </a:rPr>
                        <a:t>Was könnte die UKASK tun, um Leid und Unrecht anzuerkennen? </a:t>
                      </a:r>
                    </a:p>
                    <a:p>
                      <a:pPr algn="just">
                        <a:lnSpc>
                          <a:spcPct val="115000"/>
                        </a:lnSpc>
                        <a:spcBef>
                          <a:spcPts val="0"/>
                        </a:spcBef>
                        <a:spcAft>
                          <a:spcPts val="0"/>
                        </a:spcAft>
                      </a:pPr>
                      <a:endParaRPr lang="de-DE" sz="1800" b="1" dirty="0" smtClean="0">
                        <a:effectLst/>
                        <a:latin typeface="Calibri"/>
                        <a:ea typeface="Calibri"/>
                        <a:cs typeface="Times New Roman"/>
                      </a:endParaRP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gn="just">
                        <a:lnSpc>
                          <a:spcPct val="115000"/>
                        </a:lnSpc>
                        <a:spcBef>
                          <a:spcPts val="1200"/>
                        </a:spcBef>
                        <a:spcAft>
                          <a:spcPts val="0"/>
                        </a:spcAft>
                      </a:pPr>
                      <a:r>
                        <a:rPr lang="de-DE" sz="1400" b="1">
                          <a:effectLst/>
                          <a:latin typeface="Calibri"/>
                          <a:ea typeface="Calibri"/>
                          <a:cs typeface="Times New Roman"/>
                        </a:rPr>
                        <a:t>N=316</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gn="just">
                        <a:lnSpc>
                          <a:spcPct val="115000"/>
                        </a:lnSpc>
                        <a:spcBef>
                          <a:spcPts val="1200"/>
                        </a:spcBef>
                        <a:spcAft>
                          <a:spcPts val="0"/>
                        </a:spcAft>
                      </a:pPr>
                      <a:r>
                        <a:rPr lang="de-DE" sz="1400" b="1">
                          <a:effectLst/>
                          <a:latin typeface="Calibri"/>
                          <a:ea typeface="Calibri"/>
                          <a:cs typeface="Times New Roman"/>
                        </a:rPr>
                        <a:t>N=72</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r>
              <a:tr h="496302">
                <a:tc>
                  <a:txBody>
                    <a:bodyPr/>
                    <a:lstStyle/>
                    <a:p>
                      <a:pPr algn="just">
                        <a:lnSpc>
                          <a:spcPct val="115000"/>
                        </a:lnSpc>
                        <a:spcAft>
                          <a:spcPts val="0"/>
                        </a:spcAft>
                      </a:pPr>
                      <a:r>
                        <a:rPr lang="de-DE" sz="1400" b="1" dirty="0">
                          <a:effectLst/>
                          <a:latin typeface="Calibri"/>
                          <a:ea typeface="Calibri"/>
                          <a:cs typeface="Times New Roman"/>
                        </a:rPr>
                        <a:t>Sie müsste in ihren Berichten nicht nur die Taten, sondern auch die unmittelbaren und mittelbaren Folgen für die Betroffenen benennen.</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88 %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90 %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33">
                <a:tc>
                  <a:txBody>
                    <a:bodyPr/>
                    <a:lstStyle/>
                    <a:p>
                      <a:pPr algn="just">
                        <a:lnSpc>
                          <a:spcPct val="115000"/>
                        </a:lnSpc>
                        <a:spcAft>
                          <a:spcPts val="0"/>
                        </a:spcAft>
                      </a:pPr>
                      <a:r>
                        <a:rPr lang="de-DE" sz="1400" b="1" dirty="0">
                          <a:effectLst/>
                          <a:latin typeface="Calibri"/>
                          <a:ea typeface="Calibri"/>
                          <a:cs typeface="Times New Roman"/>
                        </a:rPr>
                        <a:t>Sie müsste sich hinter die Betroffenen stellen</a:t>
                      </a:r>
                      <a:r>
                        <a:rPr lang="de-DE" sz="1400" b="1" dirty="0" smtClean="0">
                          <a:effectLst/>
                          <a:latin typeface="Calibri"/>
                          <a:ea typeface="Calibri"/>
                          <a:cs typeface="Times New Roman"/>
                        </a:rPr>
                        <a:t>.</a:t>
                      </a:r>
                      <a:r>
                        <a:rPr lang="de-DE" sz="1400" b="1" dirty="0">
                          <a:effectLst/>
                          <a:latin typeface="Calibri"/>
                          <a:ea typeface="Calibri"/>
                          <a:cs typeface="Times New Roman"/>
                        </a:rPr>
                        <a:t>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67 %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82 %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094">
                <a:tc>
                  <a:txBody>
                    <a:bodyPr/>
                    <a:lstStyle/>
                    <a:p>
                      <a:pPr>
                        <a:lnSpc>
                          <a:spcPct val="115000"/>
                        </a:lnSpc>
                        <a:spcAft>
                          <a:spcPts val="0"/>
                        </a:spcAft>
                      </a:pPr>
                      <a:r>
                        <a:rPr lang="de-DE" sz="1400" b="1" dirty="0">
                          <a:effectLst/>
                          <a:latin typeface="Calibri"/>
                          <a:ea typeface="Calibri"/>
                          <a:cs typeface="Times New Roman"/>
                        </a:rPr>
                        <a:t>Sie müsste in ihren Berichten Täterstrategien und </a:t>
                      </a:r>
                      <a:r>
                        <a:rPr lang="de-DE" sz="1400" b="1" dirty="0" smtClean="0">
                          <a:effectLst/>
                          <a:latin typeface="Calibri"/>
                          <a:ea typeface="Calibri"/>
                          <a:cs typeface="Times New Roman"/>
                        </a:rPr>
                        <a:t>Täterverantwortlichkeit </a:t>
                      </a:r>
                      <a:r>
                        <a:rPr lang="de-DE" sz="1400" b="1" dirty="0">
                          <a:effectLst/>
                          <a:latin typeface="Calibri"/>
                          <a:ea typeface="Calibri"/>
                          <a:cs typeface="Times New Roman"/>
                        </a:rPr>
                        <a:t>benennen.</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66 %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68 %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302">
                <a:tc>
                  <a:txBody>
                    <a:bodyPr/>
                    <a:lstStyle/>
                    <a:p>
                      <a:pPr algn="just">
                        <a:lnSpc>
                          <a:spcPct val="115000"/>
                        </a:lnSpc>
                        <a:spcAft>
                          <a:spcPts val="0"/>
                        </a:spcAft>
                      </a:pPr>
                      <a:r>
                        <a:rPr lang="de-DE" sz="1400" b="1" dirty="0">
                          <a:effectLst/>
                          <a:latin typeface="Calibri"/>
                          <a:ea typeface="Calibri"/>
                          <a:cs typeface="Times New Roman"/>
                        </a:rPr>
                        <a:t>Sie müsste in ihren Berichten die Verantwortlichkeit der Institutionen und der Gesellschaft benennen.</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64 %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68 %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302">
                <a:tc>
                  <a:txBody>
                    <a:bodyPr/>
                    <a:lstStyle/>
                    <a:p>
                      <a:pPr algn="just">
                        <a:lnSpc>
                          <a:spcPct val="115000"/>
                        </a:lnSpc>
                        <a:spcAft>
                          <a:spcPts val="0"/>
                        </a:spcAft>
                      </a:pPr>
                      <a:r>
                        <a:rPr lang="de-DE" sz="1400" b="1" dirty="0">
                          <a:effectLst/>
                          <a:latin typeface="Calibri"/>
                          <a:ea typeface="Calibri"/>
                          <a:cs typeface="Times New Roman"/>
                        </a:rPr>
                        <a:t>Sie müsste den Betroffenen das Gefühl geben, dass ihnen bedingungslos geglaubt wird.</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64 %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78 %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673">
                <a:tc>
                  <a:txBody>
                    <a:bodyPr/>
                    <a:lstStyle/>
                    <a:p>
                      <a:pPr algn="just">
                        <a:lnSpc>
                          <a:spcPct val="115000"/>
                        </a:lnSpc>
                        <a:spcAft>
                          <a:spcPts val="0"/>
                        </a:spcAft>
                      </a:pPr>
                      <a:r>
                        <a:rPr lang="de-DE" sz="1400" b="1" dirty="0">
                          <a:effectLst/>
                          <a:latin typeface="Calibri"/>
                          <a:ea typeface="Calibri"/>
                          <a:cs typeface="Times New Roman"/>
                        </a:rPr>
                        <a:t>Sie müsste Betroffenen das Gefühl geben, dass das Unrecht anerkannt wird, indem klar gesagt wird: „Es war nicht deine Schuld.“</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60 %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65 %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771">
                <a:tc>
                  <a:txBody>
                    <a:bodyPr/>
                    <a:lstStyle/>
                    <a:p>
                      <a:pPr algn="just">
                        <a:lnSpc>
                          <a:spcPct val="115000"/>
                        </a:lnSpc>
                        <a:spcAft>
                          <a:spcPts val="0"/>
                        </a:spcAft>
                      </a:pPr>
                      <a:r>
                        <a:rPr lang="de-DE" sz="1400" b="1" dirty="0">
                          <a:effectLst/>
                          <a:latin typeface="Calibri"/>
                          <a:ea typeface="Calibri"/>
                          <a:cs typeface="Times New Roman"/>
                        </a:rPr>
                        <a:t>Sie müsste Institutionen gegenüber Position beziehen und konstruktiv die Verantwortlichen zur Aufarbeitung einladen.</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54 %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60 %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409">
                <a:tc>
                  <a:txBody>
                    <a:bodyPr/>
                    <a:lstStyle/>
                    <a:p>
                      <a:pPr algn="just">
                        <a:lnSpc>
                          <a:spcPct val="115000"/>
                        </a:lnSpc>
                        <a:spcAft>
                          <a:spcPts val="0"/>
                        </a:spcAft>
                      </a:pPr>
                      <a:r>
                        <a:rPr lang="de-DE" sz="1400" b="1" dirty="0">
                          <a:effectLst/>
                          <a:latin typeface="Calibri"/>
                          <a:ea typeface="Calibri"/>
                          <a:cs typeface="Times New Roman"/>
                        </a:rPr>
                        <a:t>Sie müsste das geschehene Unrecht in ihren Berichten benennen.</a:t>
                      </a:r>
                    </a:p>
                    <a:p>
                      <a:pPr algn="just">
                        <a:lnSpc>
                          <a:spcPct val="115000"/>
                        </a:lnSpc>
                        <a:spcAft>
                          <a:spcPts val="0"/>
                        </a:spcAft>
                      </a:pPr>
                      <a:r>
                        <a:rPr lang="de-DE" sz="1400" b="1" dirty="0">
                          <a:effectLst/>
                          <a:latin typeface="Calibri"/>
                          <a:ea typeface="Calibri"/>
                          <a:cs typeface="Times New Roman"/>
                        </a:rPr>
                        <a:t>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a:effectLst/>
                          <a:latin typeface="Calibri"/>
                          <a:ea typeface="Calibri"/>
                          <a:cs typeface="Times New Roman"/>
                        </a:rPr>
                        <a:t>53 %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a:effectLst/>
                          <a:latin typeface="Calibri"/>
                          <a:ea typeface="Calibri"/>
                          <a:cs typeface="Times New Roman"/>
                        </a:rPr>
                        <a:t>56 %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302">
                <a:tc>
                  <a:txBody>
                    <a:bodyPr/>
                    <a:lstStyle/>
                    <a:p>
                      <a:pPr algn="just">
                        <a:lnSpc>
                          <a:spcPct val="115000"/>
                        </a:lnSpc>
                        <a:spcAft>
                          <a:spcPts val="0"/>
                        </a:spcAft>
                      </a:pPr>
                      <a:r>
                        <a:rPr lang="de-DE" sz="1400" b="1" dirty="0">
                          <a:effectLst/>
                          <a:latin typeface="Calibri"/>
                          <a:ea typeface="Calibri"/>
                          <a:cs typeface="Times New Roman"/>
                        </a:rPr>
                        <a:t>Sie müsste sich für finanzielle Entschädigung einsetzen.</a:t>
                      </a:r>
                    </a:p>
                    <a:p>
                      <a:pPr algn="just">
                        <a:lnSpc>
                          <a:spcPct val="115000"/>
                        </a:lnSpc>
                        <a:spcAft>
                          <a:spcPts val="0"/>
                        </a:spcAft>
                      </a:pPr>
                      <a:r>
                        <a:rPr lang="de-DE" sz="1400" b="1" dirty="0">
                          <a:effectLst/>
                          <a:latin typeface="Calibri"/>
                          <a:ea typeface="Calibri"/>
                          <a:cs typeface="Times New Roman"/>
                        </a:rPr>
                        <a:t>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F4AA"/>
                    </a:solidFill>
                  </a:tcPr>
                </a:tc>
                <a:tc>
                  <a:txBody>
                    <a:bodyPr/>
                    <a:lstStyle/>
                    <a:p>
                      <a:pPr>
                        <a:lnSpc>
                          <a:spcPct val="115000"/>
                        </a:lnSpc>
                        <a:spcAft>
                          <a:spcPts val="0"/>
                        </a:spcAft>
                      </a:pPr>
                      <a:r>
                        <a:rPr lang="de-DE" sz="1400" b="1" dirty="0">
                          <a:effectLst/>
                          <a:latin typeface="Calibri"/>
                          <a:ea typeface="Calibri"/>
                          <a:cs typeface="Times New Roman"/>
                        </a:rPr>
                        <a:t>48 %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400" b="1" u="sng" dirty="0">
                          <a:effectLst/>
                          <a:latin typeface="Calibri"/>
                          <a:ea typeface="Calibri"/>
                          <a:cs typeface="Times New Roman"/>
                        </a:rPr>
                        <a:t>64 %</a:t>
                      </a:r>
                    </a:p>
                  </a:txBody>
                  <a:tcPr marL="61922" marR="6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013" y="6163057"/>
            <a:ext cx="901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58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728870" y="1276560"/>
            <a:ext cx="7540418" cy="911940"/>
          </a:xfrm>
        </p:spPr>
        <p:txBody>
          <a:bodyPr/>
          <a:lstStyle/>
          <a:p>
            <a:r>
              <a:rPr lang="de-DE" sz="2400" dirty="0" smtClean="0"/>
              <a:t>Anträge auf Entschädigung n=72 </a:t>
            </a:r>
            <a:endParaRPr lang="de-DE" sz="2400" dirty="0" smtClean="0"/>
          </a:p>
          <a:p>
            <a:pPr lvl="0"/>
            <a:r>
              <a:rPr lang="de-DE" sz="1400" kern="1200" dirty="0">
                <a:solidFill>
                  <a:srgbClr val="000000"/>
                </a:solidFill>
                <a:cs typeface="Arial" charset="0"/>
              </a:rPr>
              <a:t>(1. Fragebogenerhebung</a:t>
            </a:r>
            <a:r>
              <a:rPr lang="de-DE" sz="1400" kern="1200" dirty="0" smtClean="0">
                <a:solidFill>
                  <a:srgbClr val="000000"/>
                </a:solidFill>
                <a:cs typeface="Arial" charset="0"/>
              </a:rPr>
              <a:t>)</a:t>
            </a:r>
            <a:endParaRPr lang="de-DE" sz="1400" kern="1200" dirty="0">
              <a:solidFill>
                <a:srgbClr val="000000"/>
              </a:solidFill>
              <a:cs typeface="Arial" charset="0"/>
            </a:endParaRPr>
          </a:p>
        </p:txBody>
      </p:sp>
      <p:sp>
        <p:nvSpPr>
          <p:cNvPr id="3" name="Textplatzhalter 2"/>
          <p:cNvSpPr>
            <a:spLocks noGrp="1"/>
          </p:cNvSpPr>
          <p:nvPr>
            <p:ph type="body" sz="quarter" idx="18"/>
          </p:nvPr>
        </p:nvSpPr>
        <p:spPr>
          <a:xfrm>
            <a:off x="684213" y="2654739"/>
            <a:ext cx="7801200" cy="3776400"/>
          </a:xfrm>
        </p:spPr>
        <p:txBody>
          <a:bodyPr/>
          <a:lstStyle/>
          <a:p>
            <a:pPr>
              <a:lnSpc>
                <a:spcPct val="100000"/>
              </a:lnSpc>
            </a:pPr>
            <a:r>
              <a:rPr lang="de-DE" sz="1700" b="1" dirty="0" smtClean="0"/>
              <a:t>Antrag nach dem OEG gestellt:  16 (22%)</a:t>
            </a:r>
          </a:p>
          <a:p>
            <a:pPr marL="285750" indent="-285750">
              <a:lnSpc>
                <a:spcPct val="100000"/>
              </a:lnSpc>
              <a:buFont typeface="Arial" panose="020B0604020202020204" pitchFamily="34" charset="0"/>
              <a:buChar char="•"/>
            </a:pPr>
            <a:r>
              <a:rPr lang="de-DE" sz="1700" b="1" dirty="0" smtClean="0">
                <a:latin typeface="+mj-lt"/>
              </a:rPr>
              <a:t>Davon bewilligt  3, abgelehnt 11, noch laufend 2</a:t>
            </a:r>
          </a:p>
          <a:p>
            <a:pPr marL="285750" indent="-285750">
              <a:lnSpc>
                <a:spcPct val="100000"/>
              </a:lnSpc>
              <a:buFont typeface="Arial" panose="020B0604020202020204" pitchFamily="34" charset="0"/>
              <a:buChar char="•"/>
            </a:pPr>
            <a:endParaRPr lang="de-DE" sz="1700" b="1" dirty="0">
              <a:latin typeface="+mj-lt"/>
            </a:endParaRPr>
          </a:p>
          <a:p>
            <a:pPr>
              <a:lnSpc>
                <a:spcPct val="100000"/>
              </a:lnSpc>
            </a:pPr>
            <a:r>
              <a:rPr lang="de-DE" sz="1700" b="1" dirty="0"/>
              <a:t>Antrag im Rahmen des ergänzenden Hilfesystems/ EHS/ Fonds Sexueller </a:t>
            </a:r>
            <a:r>
              <a:rPr lang="de-DE" sz="1700" b="1" dirty="0" smtClean="0"/>
              <a:t>Missbrauch: 42 (57%)</a:t>
            </a:r>
          </a:p>
          <a:p>
            <a:pPr marL="285750" indent="-285750">
              <a:lnSpc>
                <a:spcPct val="100000"/>
              </a:lnSpc>
              <a:buFont typeface="Arial" panose="020B0604020202020204" pitchFamily="34" charset="0"/>
              <a:buChar char="•"/>
            </a:pPr>
            <a:r>
              <a:rPr lang="de-DE" sz="1700" b="1" dirty="0" smtClean="0"/>
              <a:t>Davon bewilligt  13 (18%) noch </a:t>
            </a:r>
            <a:r>
              <a:rPr lang="de-DE" sz="1700" b="1" dirty="0"/>
              <a:t>laufend 29 (41</a:t>
            </a:r>
            <a:r>
              <a:rPr lang="de-DE" sz="1700" b="1" dirty="0" smtClean="0"/>
              <a:t>%)</a:t>
            </a:r>
          </a:p>
          <a:p>
            <a:pPr>
              <a:lnSpc>
                <a:spcPct val="100000"/>
              </a:lnSpc>
            </a:pPr>
            <a:endParaRPr lang="de-DE" sz="1700" b="1" dirty="0">
              <a:latin typeface="+mj-lt"/>
            </a:endParaRPr>
          </a:p>
          <a:p>
            <a:pPr>
              <a:lnSpc>
                <a:spcPct val="100000"/>
              </a:lnSpc>
            </a:pPr>
            <a:r>
              <a:rPr lang="de-DE" sz="1700" b="1" dirty="0">
                <a:latin typeface="+mj-lt"/>
              </a:rPr>
              <a:t>Antrag im Rahmen des Fonds Heimerziehung bzw. Fonds Heimerziehung in der </a:t>
            </a:r>
            <a:r>
              <a:rPr lang="de-DE" sz="1700" b="1" dirty="0" smtClean="0">
                <a:latin typeface="+mj-lt"/>
              </a:rPr>
              <a:t>DDR : 3 (4%)</a:t>
            </a:r>
          </a:p>
          <a:p>
            <a:pPr marL="285750" indent="-285750">
              <a:lnSpc>
                <a:spcPct val="100000"/>
              </a:lnSpc>
              <a:buFont typeface="Arial" panose="020B0604020202020204" pitchFamily="34" charset="0"/>
              <a:buChar char="•"/>
            </a:pPr>
            <a:r>
              <a:rPr lang="de-DE" sz="1700" b="1" dirty="0" smtClean="0">
                <a:latin typeface="+mj-lt"/>
              </a:rPr>
              <a:t>Davon alle 3 bewilligt</a:t>
            </a:r>
          </a:p>
          <a:p>
            <a:pPr>
              <a:lnSpc>
                <a:spcPct val="100000"/>
              </a:lnSpc>
            </a:pPr>
            <a:endParaRPr lang="de-DE" sz="1700" b="1" dirty="0">
              <a:latin typeface="+mj-lt"/>
            </a:endParaRPr>
          </a:p>
          <a:p>
            <a:pPr>
              <a:lnSpc>
                <a:spcPct val="100000"/>
              </a:lnSpc>
            </a:pPr>
            <a:r>
              <a:rPr lang="de-DE" sz="1700" b="1" dirty="0">
                <a:latin typeface="+mj-lt"/>
              </a:rPr>
              <a:t>Eine Schadensersatzklage im Rahmen des Zivilrechts: abgelehnt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107156"/>
            <a:ext cx="16637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51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UKASK_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11116_UKASK_ppt_Vorlage" id="{56A50BA2-143B-6845-8A11-20956D8A71D3}" vid="{6B2452C3-E793-464F-B301-5001588EED35}"/>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UKASK_Vorlage</Template>
  <TotalTime>0</TotalTime>
  <Words>2243</Words>
  <Application>Microsoft Office PowerPoint</Application>
  <PresentationFormat>Bildschirmpräsentation (4:3)</PresentationFormat>
  <Paragraphs>289</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UKASK_Vorlage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BMFSFJ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Kriegel, Kirsti</dc:creator>
  <cp:lastModifiedBy>Kavemann</cp:lastModifiedBy>
  <cp:revision>55</cp:revision>
  <cp:lastPrinted>2016-05-27T12:32:48Z</cp:lastPrinted>
  <dcterms:created xsi:type="dcterms:W3CDTF">2016-11-24T14:13:26Z</dcterms:created>
  <dcterms:modified xsi:type="dcterms:W3CDTF">2018-06-18T13:00:47Z</dcterms:modified>
</cp:coreProperties>
</file>