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2" r:id="rId3"/>
    <p:sldId id="261" r:id="rId4"/>
    <p:sldId id="262" r:id="rId5"/>
    <p:sldId id="328" r:id="rId6"/>
    <p:sldId id="263" r:id="rId7"/>
    <p:sldId id="265" r:id="rId8"/>
    <p:sldId id="274" r:id="rId9"/>
    <p:sldId id="30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345" r:id="rId18"/>
    <p:sldId id="346" r:id="rId19"/>
    <p:sldId id="287" r:id="rId20"/>
    <p:sldId id="288" r:id="rId21"/>
    <p:sldId id="289" r:id="rId22"/>
    <p:sldId id="290" r:id="rId23"/>
    <p:sldId id="291" r:id="rId24"/>
    <p:sldId id="286" r:id="rId25"/>
    <p:sldId id="304" r:id="rId26"/>
    <p:sldId id="305" r:id="rId27"/>
    <p:sldId id="306" r:id="rId28"/>
    <p:sldId id="307" r:id="rId29"/>
    <p:sldId id="293" r:id="rId30"/>
    <p:sldId id="270" r:id="rId31"/>
    <p:sldId id="271" r:id="rId32"/>
    <p:sldId id="272" r:id="rId33"/>
    <p:sldId id="295" r:id="rId34"/>
    <p:sldId id="296" r:id="rId35"/>
    <p:sldId id="297" r:id="rId36"/>
    <p:sldId id="258" r:id="rId37"/>
    <p:sldId id="298" r:id="rId38"/>
    <p:sldId id="347" r:id="rId39"/>
    <p:sldId id="329" r:id="rId40"/>
    <p:sldId id="344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08" r:id="rId52"/>
    <p:sldId id="322" r:id="rId53"/>
    <p:sldId id="348" r:id="rId54"/>
    <p:sldId id="318" r:id="rId55"/>
    <p:sldId id="319" r:id="rId56"/>
    <p:sldId id="320" r:id="rId57"/>
    <p:sldId id="325" r:id="rId58"/>
    <p:sldId id="326" r:id="rId59"/>
    <p:sldId id="324" r:id="rId60"/>
    <p:sldId id="327" r:id="rId6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0000-A49F-45EB-AEC9-3D9579E9FC4C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A70A-8F26-4E4B-91EB-883E3DB9E3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70A-8F26-4E4B-91EB-883E3DB9E3D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Claudia Fischer – Nicki und die Bärenbande – </a:t>
            </a:r>
            <a:r>
              <a:rPr lang="de-DE" dirty="0" err="1" smtClean="0"/>
              <a:t>Lichstrahlen</a:t>
            </a:r>
            <a:r>
              <a:rPr lang="de-DE" dirty="0" smtClean="0"/>
              <a:t> </a:t>
            </a:r>
            <a:r>
              <a:rPr lang="de-DE" dirty="0" err="1" smtClean="0"/>
              <a:t>Olde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B62F-7109-4474-AAB2-FA27C7CC2A12}" type="datetimeFigureOut">
              <a:rPr lang="de-DE" smtClean="0"/>
              <a:pPr/>
              <a:t>03.05.2011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1879-5CA8-45CB-A8F1-2B84BFD03E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Nicki%20und%20die%20Folgen_WMV%20V9.wmv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igene%20Dokumente\_ATransfer\1105%20Vortrag%20Witten\Schliessystem%20Wewelsburg.mp3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EKMS%20Ende.WM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Burghardt%20an%20Iburg.WMV" TargetMode="Externa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Burghardt%20an%20der%20Iburg%20kurz.WMV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Tony%20in%20Gruft.WMV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igene%20Videos\Trauma\Trauma-Vortrag_080920-3.m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32048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Rituelle Gewalt / Satanismus und wie gehen die Medien damit um?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4. Mai 2011 in Witten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Claudia Fischer und Nicki und die Bärenbande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endParaRPr lang="de-DE" sz="2800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r>
              <a:rPr lang="de-DE" sz="2800" dirty="0" smtClean="0"/>
              <a:t>Wir graben nicht nach Leichen</a:t>
            </a:r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r>
              <a:rPr lang="de-DE" sz="2800" dirty="0" smtClean="0"/>
              <a:t>Wir graben nicht nach Leichen</a:t>
            </a:r>
          </a:p>
          <a:p>
            <a:r>
              <a:rPr lang="de-DE" sz="2800" dirty="0" smtClean="0"/>
              <a:t>Wir sorgen dafür, dass die Ermittler ermitteln </a:t>
            </a:r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r>
              <a:rPr lang="de-DE" sz="2800" dirty="0" smtClean="0"/>
              <a:t>Wir graben nicht nach Leichen</a:t>
            </a:r>
          </a:p>
          <a:p>
            <a:r>
              <a:rPr lang="de-DE" sz="2800" dirty="0" smtClean="0"/>
              <a:t>Wir sorgen dafür, dass die Ermittler ermitteln </a:t>
            </a:r>
          </a:p>
          <a:p>
            <a:r>
              <a:rPr lang="de-DE" sz="2800" dirty="0" smtClean="0"/>
              <a:t>Wir holen uns persönliche Unterstützung, wenn wir sie brauchen</a:t>
            </a:r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r>
              <a:rPr lang="de-DE" sz="2800" dirty="0" smtClean="0"/>
              <a:t>Wir graben nicht nach Leichen</a:t>
            </a:r>
          </a:p>
          <a:p>
            <a:r>
              <a:rPr lang="de-DE" sz="2800" dirty="0" smtClean="0"/>
              <a:t>Wir sorgen dafür, dass die Ermittler ermitteln </a:t>
            </a:r>
          </a:p>
          <a:p>
            <a:r>
              <a:rPr lang="de-DE" sz="2800" dirty="0" smtClean="0"/>
              <a:t>Wir holen uns persönliche Unterstützung, wenn wir sie brauchen</a:t>
            </a:r>
          </a:p>
          <a:p>
            <a:r>
              <a:rPr lang="de-DE" sz="2800" dirty="0" smtClean="0"/>
              <a:t>Jede kann jederzeit aufhören, wenn sie will</a:t>
            </a:r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Wir suchen nicht nach Tätern</a:t>
            </a:r>
          </a:p>
          <a:p>
            <a:r>
              <a:rPr lang="de-DE" sz="2800" dirty="0" smtClean="0"/>
              <a:t>Wir graben nicht nach Leichen</a:t>
            </a:r>
          </a:p>
          <a:p>
            <a:r>
              <a:rPr lang="de-DE" sz="2800" dirty="0" smtClean="0"/>
              <a:t>Wir sorgen dafür, dass die Ermittler ermitteln </a:t>
            </a:r>
          </a:p>
          <a:p>
            <a:r>
              <a:rPr lang="de-DE" sz="2800" dirty="0" smtClean="0"/>
              <a:t>Wir holen uns persönliche Unterstützung, wenn wir sie brauchen</a:t>
            </a:r>
          </a:p>
          <a:p>
            <a:r>
              <a:rPr lang="de-DE" sz="2800" dirty="0" smtClean="0"/>
              <a:t>Jede kann jederzeit aufhören, wenn sie will</a:t>
            </a:r>
          </a:p>
          <a:p>
            <a:r>
              <a:rPr lang="de-DE" sz="2800" dirty="0" smtClean="0"/>
              <a:t>Wir arbeiten nur, wenn die „Opfer“ das wollen</a:t>
            </a:r>
          </a:p>
          <a:p>
            <a:endParaRPr lang="de-DE" sz="2800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r>
              <a:rPr lang="de-DE" sz="3000" dirty="0" smtClean="0"/>
              <a:t>Wir suchen nicht nach Tätern</a:t>
            </a:r>
          </a:p>
          <a:p>
            <a:r>
              <a:rPr lang="de-DE" sz="3000" dirty="0" smtClean="0"/>
              <a:t>Wir graben nicht nach Leichen</a:t>
            </a:r>
          </a:p>
          <a:p>
            <a:r>
              <a:rPr lang="de-DE" sz="3000" dirty="0" smtClean="0"/>
              <a:t>Wir sorgen dafür, dass die Ermittler ermitteln </a:t>
            </a:r>
          </a:p>
          <a:p>
            <a:r>
              <a:rPr lang="de-DE" sz="3000" dirty="0" smtClean="0"/>
              <a:t>Wir holen uns persönliche Unterstützung, wenn wir sie brauchen</a:t>
            </a:r>
          </a:p>
          <a:p>
            <a:r>
              <a:rPr lang="de-DE" sz="3000" dirty="0" smtClean="0"/>
              <a:t>Jede kann jederzeit aufhören, wenn sie will</a:t>
            </a:r>
          </a:p>
          <a:p>
            <a:r>
              <a:rPr lang="de-DE" sz="3000" dirty="0" smtClean="0"/>
              <a:t>Wir arbeiten nur, wenn die „Opfer“ das wollen</a:t>
            </a:r>
          </a:p>
          <a:p>
            <a:r>
              <a:rPr lang="de-DE" sz="3000" dirty="0" smtClean="0"/>
              <a:t>Wir arbeiten mit Pseudonym</a:t>
            </a:r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r>
              <a:rPr lang="de-DE" sz="3000" dirty="0" smtClean="0"/>
              <a:t>Wir suchen nicht nach Tätern</a:t>
            </a:r>
          </a:p>
          <a:p>
            <a:r>
              <a:rPr lang="de-DE" sz="3000" dirty="0" smtClean="0"/>
              <a:t>Wir graben nicht nach Leichen</a:t>
            </a:r>
          </a:p>
          <a:p>
            <a:r>
              <a:rPr lang="de-DE" sz="3000" dirty="0" smtClean="0"/>
              <a:t>Wir sorgen dafür, dass die Ermittler ermitteln </a:t>
            </a:r>
          </a:p>
          <a:p>
            <a:r>
              <a:rPr lang="de-DE" sz="3000" dirty="0" smtClean="0"/>
              <a:t>Wir holen uns persönliche Unterstützung, wenn wir sie brauchen</a:t>
            </a:r>
          </a:p>
          <a:p>
            <a:r>
              <a:rPr lang="de-DE" sz="3000" dirty="0" smtClean="0"/>
              <a:t>Jede kann jederzeit aufhören, wenn sie will</a:t>
            </a:r>
          </a:p>
          <a:p>
            <a:r>
              <a:rPr lang="de-DE" sz="3000" dirty="0" smtClean="0"/>
              <a:t>Wir arbeiten nur, wenn die „Opfer“ das wollen</a:t>
            </a:r>
          </a:p>
          <a:p>
            <a:r>
              <a:rPr lang="de-DE" sz="3000" dirty="0" smtClean="0"/>
              <a:t>Wir arbeiten mit </a:t>
            </a:r>
            <a:r>
              <a:rPr lang="de-DE" sz="3000" dirty="0" smtClean="0"/>
              <a:t>Pseudonym, um unsere Familien zu schützen</a:t>
            </a:r>
            <a:endParaRPr lang="de-DE" sz="3000" dirty="0" smtClean="0"/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smtClean="0"/>
              <a:t>Journalistische Arbeits-Regeln (Auszug)</a:t>
            </a:r>
            <a:br>
              <a:rPr lang="de-DE" dirty="0" smtClean="0"/>
            </a:br>
            <a:r>
              <a:rPr lang="de-DE" sz="1800" dirty="0" smtClean="0"/>
              <a:t>Fischer/Nagel Dezember 2001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 fontScale="85000" lnSpcReduction="10000"/>
          </a:bodyPr>
          <a:lstStyle/>
          <a:p>
            <a:r>
              <a:rPr lang="de-DE" sz="3000" dirty="0" smtClean="0"/>
              <a:t>Wir suchen nicht nach Tätern</a:t>
            </a:r>
          </a:p>
          <a:p>
            <a:r>
              <a:rPr lang="de-DE" sz="3000" dirty="0" smtClean="0"/>
              <a:t>Wir graben nicht nach Leichen</a:t>
            </a:r>
          </a:p>
          <a:p>
            <a:r>
              <a:rPr lang="de-DE" sz="3000" dirty="0" smtClean="0"/>
              <a:t>Wir sorgen dafür, dass die Ermittler ermitteln </a:t>
            </a:r>
          </a:p>
          <a:p>
            <a:r>
              <a:rPr lang="de-DE" sz="3000" dirty="0" smtClean="0"/>
              <a:t>Wir holen uns persönliche Unterstützung, wenn wir sie brauchen</a:t>
            </a:r>
          </a:p>
          <a:p>
            <a:r>
              <a:rPr lang="de-DE" sz="3000" dirty="0" smtClean="0"/>
              <a:t>Jede kann jederzeit aufhören, wenn sie will</a:t>
            </a:r>
          </a:p>
          <a:p>
            <a:r>
              <a:rPr lang="de-DE" sz="3000" dirty="0" smtClean="0"/>
              <a:t>Wir arbeiten nur, wenn die „Opfer“ das wollen</a:t>
            </a:r>
          </a:p>
          <a:p>
            <a:r>
              <a:rPr lang="de-DE" sz="3000" dirty="0" smtClean="0"/>
              <a:t>Wir arbeiten mit </a:t>
            </a:r>
            <a:r>
              <a:rPr lang="de-DE" sz="3000" dirty="0" smtClean="0"/>
              <a:t>Pseudonym, um unsere Familien zu schützen</a:t>
            </a:r>
          </a:p>
          <a:p>
            <a:r>
              <a:rPr lang="de-DE" sz="3000" dirty="0" smtClean="0"/>
              <a:t>Wir arbeiten nur mit Frauen, die Anzeige erstattet haben</a:t>
            </a:r>
            <a:endParaRPr lang="de-DE" sz="3000" dirty="0" smtClean="0"/>
          </a:p>
          <a:p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683568" y="1844824"/>
            <a:ext cx="8109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800" dirty="0" smtClean="0"/>
              <a:t>Über Liz </a:t>
            </a:r>
            <a:r>
              <a:rPr lang="de-DE" sz="2800" dirty="0" err="1" smtClean="0"/>
              <a:t>Wieskerstrauch</a:t>
            </a:r>
            <a:r>
              <a:rPr lang="de-DE" sz="2800" dirty="0" smtClean="0"/>
              <a:t> mehrere weitere Betroffene </a:t>
            </a:r>
            <a:br>
              <a:rPr lang="de-DE" sz="2800" dirty="0" smtClean="0"/>
            </a:br>
            <a:r>
              <a:rPr lang="de-DE" sz="2800" dirty="0" smtClean="0"/>
              <a:t>    kennen gelernt</a:t>
            </a:r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Hinweis: Vorsicht, die Filme und Berichte können </a:t>
            </a:r>
            <a:r>
              <a:rPr lang="de-DE" dirty="0" err="1" smtClean="0"/>
              <a:t>triggern</a:t>
            </a:r>
            <a:r>
              <a:rPr lang="de-DE" dirty="0" smtClean="0"/>
              <a:t>! Passen Sie gut auf sich auf!</a:t>
            </a:r>
          </a:p>
          <a:p>
            <a:endParaRPr lang="de-DE" dirty="0" smtClean="0"/>
          </a:p>
          <a:p>
            <a:r>
              <a:rPr lang="de-DE" dirty="0" smtClean="0"/>
              <a:t>Entschuldigung: Filme sind z.T. 10 Jahre alt und verlieren an Qualität durch mehrfaches umkopieren. 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683568" y="1844824"/>
            <a:ext cx="8109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800" dirty="0" smtClean="0"/>
              <a:t>Über Liz </a:t>
            </a:r>
            <a:r>
              <a:rPr lang="de-DE" sz="2800" dirty="0" err="1" smtClean="0"/>
              <a:t>Wieskerstrauch</a:t>
            </a:r>
            <a:r>
              <a:rPr lang="de-DE" sz="2800" dirty="0" smtClean="0"/>
              <a:t> mehrere weitere Betroffene </a:t>
            </a:r>
            <a:br>
              <a:rPr lang="de-DE" sz="2800" dirty="0" smtClean="0"/>
            </a:br>
            <a:r>
              <a:rPr lang="de-DE" sz="2800" dirty="0" smtClean="0"/>
              <a:t>    kennen gelernt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Fälle recherchiert, intensiv und mit ungewohnten </a:t>
            </a:r>
            <a:br>
              <a:rPr lang="de-DE" sz="2800" dirty="0" smtClean="0"/>
            </a:br>
            <a:r>
              <a:rPr lang="de-DE" sz="2800" dirty="0" smtClean="0"/>
              <a:t>    Methoden</a:t>
            </a:r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683568" y="1844824"/>
            <a:ext cx="81099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800" dirty="0" smtClean="0"/>
              <a:t>Über Liz </a:t>
            </a:r>
            <a:r>
              <a:rPr lang="de-DE" sz="2800" dirty="0" err="1" smtClean="0"/>
              <a:t>Wieskerstrauch</a:t>
            </a:r>
            <a:r>
              <a:rPr lang="de-DE" sz="2800" dirty="0" smtClean="0"/>
              <a:t> mehrere weitere Betroffene </a:t>
            </a:r>
            <a:br>
              <a:rPr lang="de-DE" sz="2800" dirty="0" smtClean="0"/>
            </a:br>
            <a:r>
              <a:rPr lang="de-DE" sz="2800" dirty="0" smtClean="0"/>
              <a:t>    kennen gelernt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Fälle recherchiert, intensiv und mit ungewohnten </a:t>
            </a:r>
            <a:br>
              <a:rPr lang="de-DE" sz="2800" dirty="0" smtClean="0"/>
            </a:br>
            <a:r>
              <a:rPr lang="de-DE" sz="2800" dirty="0" smtClean="0"/>
              <a:t>    Methoden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Konzentriert auf Ermittlungen </a:t>
            </a:r>
            <a:br>
              <a:rPr lang="de-DE" sz="2800" dirty="0" smtClean="0"/>
            </a:br>
            <a:r>
              <a:rPr lang="de-DE" sz="2800" dirty="0" smtClean="0"/>
              <a:t>     – Schweigepflicht</a:t>
            </a:r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683568" y="1844824"/>
            <a:ext cx="80570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800" dirty="0" smtClean="0"/>
              <a:t>Über Liz </a:t>
            </a:r>
            <a:r>
              <a:rPr lang="de-DE" sz="2800" dirty="0" err="1" smtClean="0"/>
              <a:t>Wieskerstrauch</a:t>
            </a:r>
            <a:r>
              <a:rPr lang="de-DE" sz="2800" dirty="0" smtClean="0"/>
              <a:t> mehrere weitere Betroffene </a:t>
            </a:r>
            <a:br>
              <a:rPr lang="de-DE" sz="2800" dirty="0" smtClean="0"/>
            </a:br>
            <a:r>
              <a:rPr lang="de-DE" sz="2800" dirty="0" smtClean="0"/>
              <a:t>    kennen gelernt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Fälle recherchiert, intensiv und mit ungewohnten </a:t>
            </a:r>
            <a:br>
              <a:rPr lang="de-DE" sz="2800" dirty="0" smtClean="0"/>
            </a:br>
            <a:r>
              <a:rPr lang="de-DE" sz="2800" dirty="0" smtClean="0"/>
              <a:t>    Methoden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Konzentriert auf Ermittlungen </a:t>
            </a:r>
            <a:br>
              <a:rPr lang="de-DE" sz="2800" dirty="0" smtClean="0"/>
            </a:br>
            <a:r>
              <a:rPr lang="de-DE" sz="2800" dirty="0" smtClean="0"/>
              <a:t>     – Schweigepflicht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Wewelsburg</a:t>
            </a:r>
            <a:r>
              <a:rPr lang="de-DE" sz="2800" dirty="0" smtClean="0"/>
              <a:t> hochsensibilisiert, Drehverbot über </a:t>
            </a:r>
            <a:br>
              <a:rPr lang="de-DE" sz="2800" dirty="0" smtClean="0"/>
            </a:br>
            <a:r>
              <a:rPr lang="de-DE" sz="2800" dirty="0" smtClean="0"/>
              <a:t>     zwei Jahre</a:t>
            </a:r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683568" y="1844824"/>
            <a:ext cx="81099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sz="2800" dirty="0" smtClean="0"/>
              <a:t>Über Liz </a:t>
            </a:r>
            <a:r>
              <a:rPr lang="de-DE" sz="2800" dirty="0" err="1" smtClean="0"/>
              <a:t>Wieskerstrauch</a:t>
            </a:r>
            <a:r>
              <a:rPr lang="de-DE" sz="2800" dirty="0" smtClean="0"/>
              <a:t> mehrere weitere Betroffene </a:t>
            </a:r>
            <a:br>
              <a:rPr lang="de-DE" sz="2800" dirty="0" smtClean="0"/>
            </a:br>
            <a:r>
              <a:rPr lang="de-DE" sz="2800" dirty="0" smtClean="0"/>
              <a:t>    kennen gelernt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Fälle recherchiert, intensiv und mit ungewohnten </a:t>
            </a:r>
            <a:br>
              <a:rPr lang="de-DE" sz="2800" dirty="0" smtClean="0"/>
            </a:br>
            <a:r>
              <a:rPr lang="de-DE" sz="2800" dirty="0" smtClean="0"/>
              <a:t>    Methoden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Konzentriert auf Ermittlungen </a:t>
            </a:r>
            <a:br>
              <a:rPr lang="de-DE" sz="2800" dirty="0" smtClean="0"/>
            </a:br>
            <a:r>
              <a:rPr lang="de-DE" sz="2800" dirty="0" smtClean="0"/>
              <a:t>     – Schweigepflicht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Wewelsburg</a:t>
            </a:r>
            <a:r>
              <a:rPr lang="de-DE" sz="2800" dirty="0" smtClean="0"/>
              <a:t> hochsensibilisiert, Drehverbot über </a:t>
            </a:r>
            <a:br>
              <a:rPr lang="de-DE" sz="2800" dirty="0" smtClean="0"/>
            </a:br>
            <a:r>
              <a:rPr lang="de-DE" sz="2800" dirty="0" smtClean="0"/>
              <a:t>     zwei Jahre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Gegenseitiges Coaching mit Christina Nagel </a:t>
            </a:r>
            <a:br>
              <a:rPr lang="de-DE" sz="2800" dirty="0" smtClean="0"/>
            </a:br>
            <a:r>
              <a:rPr lang="de-DE" sz="2800" dirty="0" smtClean="0"/>
              <a:t>     (Ausnahme: Fall Annette)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7" name="Nicki und die Folgen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997460"/>
            <a:ext cx="6480720" cy="486054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23528" y="105273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„Nicki und die Folgen“ </a:t>
            </a:r>
            <a:b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WDR Lokalzeit 2002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5" name="Textfeld 4"/>
          <p:cNvSpPr txBox="1"/>
          <p:nvPr/>
        </p:nvSpPr>
        <p:spPr>
          <a:xfrm>
            <a:off x="755576" y="1772816"/>
            <a:ext cx="7678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Anonymisierung in dieser Form funktioniert nicht!</a:t>
            </a:r>
            <a:br>
              <a:rPr lang="de-DE" sz="2800" dirty="0" smtClean="0"/>
            </a:br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403648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Erfahrungen nach der ersten Ausstrahlung: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5" name="Textfeld 4"/>
          <p:cNvSpPr txBox="1"/>
          <p:nvPr/>
        </p:nvSpPr>
        <p:spPr>
          <a:xfrm>
            <a:off x="755576" y="1772816"/>
            <a:ext cx="76780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Anonymisierung in dieser Form funktioniert nicht!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Jugendschutz vs. Berichterstattungspflicht</a:t>
            </a:r>
            <a:br>
              <a:rPr lang="de-DE" sz="2800" dirty="0" smtClean="0"/>
            </a:b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403648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Erfahrungen nach der ersten Ausstrahlung: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5" name="Textfeld 4"/>
          <p:cNvSpPr txBox="1"/>
          <p:nvPr/>
        </p:nvSpPr>
        <p:spPr>
          <a:xfrm>
            <a:off x="755576" y="1772816"/>
            <a:ext cx="76780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Anonymisierung in dieser Form funktioniert nicht!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Jugendschutz vs. Berichterstattungspflicht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Befangenheit vs. Einarbeitung / Fachkompetenz</a:t>
            </a:r>
            <a:br>
              <a:rPr lang="de-DE" sz="2800" dirty="0" smtClean="0"/>
            </a:b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403648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Erfahrungen nach der ersten Ausstrahlung: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5" name="Textfeld 4"/>
          <p:cNvSpPr txBox="1"/>
          <p:nvPr/>
        </p:nvSpPr>
        <p:spPr>
          <a:xfrm>
            <a:off x="755576" y="1772816"/>
            <a:ext cx="76780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Anonymisierung in dieser Form funktioniert nicht!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Jugendschutz vs. Berichterstattungspflicht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Befangenheit vs. Einarbeitung / Fachkompetenz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Regionalkompetenz und „Kommissar Zufall“: </a:t>
            </a:r>
            <a:br>
              <a:rPr lang="de-DE" sz="2800" dirty="0" smtClean="0"/>
            </a:br>
            <a:r>
              <a:rPr lang="de-DE" sz="2800" dirty="0" smtClean="0"/>
              <a:t>      Ave </a:t>
            </a:r>
            <a:r>
              <a:rPr lang="de-DE" sz="2800" dirty="0" err="1" smtClean="0"/>
              <a:t>Satani</a:t>
            </a:r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403648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Erfahrungen nach der ersten Ausstrahlung: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2002 -2003    Dreharbeiten zum Film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		     </a:t>
            </a:r>
            <a:r>
              <a:rPr lang="de-DE" sz="5400" dirty="0" smtClean="0"/>
              <a:t>Höllenleben 2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		      Der Kampf der Opfer</a:t>
            </a:r>
          </a:p>
          <a:p>
            <a:pPr>
              <a:buNone/>
            </a:pPr>
            <a:endParaRPr lang="de-DE" dirty="0" smtClean="0"/>
          </a:p>
          <a:p>
            <a:pPr algn="r">
              <a:buNone/>
            </a:pPr>
            <a:r>
              <a:rPr lang="de-DE" sz="2000" dirty="0" smtClean="0"/>
              <a:t>Autorin: Liz </a:t>
            </a:r>
            <a:r>
              <a:rPr lang="de-DE" sz="2000" dirty="0" err="1" smtClean="0"/>
              <a:t>Wieskerstrauch</a:t>
            </a:r>
            <a:r>
              <a:rPr lang="de-DE" sz="2000" dirty="0" smtClean="0"/>
              <a:t>, NDR 2003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Grafik 4" descr="Lichtstrahle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1999-2001     Dreharbeiten zum Film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		     </a:t>
            </a:r>
            <a:r>
              <a:rPr lang="de-DE" sz="5400" dirty="0" smtClean="0"/>
              <a:t>Höllenleben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Eine Multiple Persönlichkeit auf Spurensuche</a:t>
            </a:r>
          </a:p>
          <a:p>
            <a:pPr>
              <a:buNone/>
            </a:pPr>
            <a:endParaRPr lang="de-DE" dirty="0" smtClean="0"/>
          </a:p>
          <a:p>
            <a:pPr algn="r">
              <a:buNone/>
            </a:pPr>
            <a:r>
              <a:rPr lang="de-DE" sz="2000" dirty="0" smtClean="0"/>
              <a:t>Autorin: Liz </a:t>
            </a:r>
            <a:r>
              <a:rPr lang="de-DE" sz="2000" dirty="0" err="1" smtClean="0"/>
              <a:t>Wieskerstrauch</a:t>
            </a:r>
            <a:r>
              <a:rPr lang="de-DE" sz="2000" dirty="0" smtClean="0"/>
              <a:t>, NDR 2001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6" name="Grafik 5" descr="Lichtstrahle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2003-2004    Recherchen zum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Radiofeature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     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Ritueller </a:t>
            </a:r>
            <a:r>
              <a:rPr kumimoji="0" lang="de-D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Mißbrauch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5400" dirty="0" smtClean="0"/>
              <a:t>und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5400" dirty="0" smtClean="0"/>
              <a:t>die Suche nach der Wahrheit</a:t>
            </a:r>
            <a:endParaRPr kumimoji="0" lang="de-DE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Autorinnen: Claudia Fischer und Christina Nagel, WDR 2004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pic>
        <p:nvPicPr>
          <p:cNvPr id="3" name="Schliessystem Wewelsbur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348880"/>
            <a:ext cx="6264696" cy="3132348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92088"/>
          </a:xfrm>
        </p:spPr>
        <p:txBody>
          <a:bodyPr>
            <a:noAutofit/>
          </a:bodyPr>
          <a:lstStyle/>
          <a:p>
            <a:pPr algn="r"/>
            <a:r>
              <a:rPr lang="de-DE" sz="2400" dirty="0" smtClean="0"/>
              <a:t>„Ritueller </a:t>
            </a:r>
            <a:r>
              <a:rPr lang="de-DE" sz="2400" dirty="0" err="1" smtClean="0"/>
              <a:t>Mißbrauch</a:t>
            </a:r>
            <a:r>
              <a:rPr lang="de-DE" sz="2400" dirty="0" smtClean="0"/>
              <a:t> und die Suche nach der Wahrheit“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000" dirty="0" smtClean="0"/>
              <a:t>Radiofeature Fischer/Nagel, WDR 2004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251520" y="1988840"/>
            <a:ext cx="869449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Sinnfrage: Drei Jahre Fallrecherche, keine Beweise. 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251520" y="1988840"/>
            <a:ext cx="869449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Sinnfrage: Drei Jahre Fallrecherche, keine Beweise. </a:t>
            </a:r>
          </a:p>
          <a:p>
            <a:endParaRPr lang="de-DE" sz="3200" dirty="0" smtClean="0"/>
          </a:p>
          <a:p>
            <a:r>
              <a:rPr lang="de-DE" sz="3200" dirty="0" smtClean="0"/>
              <a:t>Chronistenpflicht erfüllt.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251520" y="1988840"/>
            <a:ext cx="869449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Sinnfrage: Drei Jahre Fallrecherche, keine Beweise. </a:t>
            </a:r>
          </a:p>
          <a:p>
            <a:endParaRPr lang="de-DE" sz="3200" dirty="0" smtClean="0"/>
          </a:p>
          <a:p>
            <a:r>
              <a:rPr lang="de-DE" sz="3200" dirty="0" smtClean="0"/>
              <a:t>Chronistenpflicht erfüllt.</a:t>
            </a:r>
          </a:p>
          <a:p>
            <a:endParaRPr lang="de-DE" sz="3200" dirty="0" smtClean="0"/>
          </a:p>
          <a:p>
            <a:r>
              <a:rPr lang="de-DE" sz="3200" dirty="0" smtClean="0"/>
              <a:t>Aber: Es hört nicht auf.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Textfeld 2"/>
          <p:cNvSpPr txBox="1"/>
          <p:nvPr/>
        </p:nvSpPr>
        <p:spPr>
          <a:xfrm>
            <a:off x="251520" y="1988840"/>
            <a:ext cx="869449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Sinnfrage: Drei Jahre Fallrecherche, keine Beweise. </a:t>
            </a:r>
          </a:p>
          <a:p>
            <a:endParaRPr lang="de-DE" sz="3200" dirty="0" smtClean="0"/>
          </a:p>
          <a:p>
            <a:r>
              <a:rPr lang="de-DE" sz="3200" dirty="0" smtClean="0"/>
              <a:t>Chronistenpflicht erfüllt.</a:t>
            </a:r>
          </a:p>
          <a:p>
            <a:endParaRPr lang="de-DE" sz="3200" dirty="0" smtClean="0"/>
          </a:p>
          <a:p>
            <a:r>
              <a:rPr lang="de-DE" sz="3200" dirty="0" smtClean="0"/>
              <a:t>Aber: Es hört nicht auf.</a:t>
            </a:r>
          </a:p>
          <a:p>
            <a:endParaRPr lang="de-DE" sz="3200" dirty="0" smtClean="0"/>
          </a:p>
          <a:p>
            <a:r>
              <a:rPr lang="de-DE" sz="3200" dirty="0" smtClean="0"/>
              <a:t>Wie weiter machen?</a:t>
            </a:r>
          </a:p>
          <a:p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80926"/>
          </a:xfrm>
        </p:spPr>
        <p:txBody>
          <a:bodyPr>
            <a:normAutofit fontScale="90000"/>
          </a:bodyPr>
          <a:lstStyle/>
          <a:p>
            <a:pPr algn="r"/>
            <a:r>
              <a:rPr lang="de-DE" sz="2800" dirty="0" smtClean="0"/>
              <a:t>Film: Ein Körper mit System</a:t>
            </a:r>
            <a:br>
              <a:rPr lang="de-DE" sz="2800" dirty="0" smtClean="0"/>
            </a:br>
            <a:r>
              <a:rPr lang="de-DE" sz="2200" dirty="0" smtClean="0"/>
              <a:t>Fischer/Müller 2005</a:t>
            </a:r>
            <a:endParaRPr lang="de-DE" sz="2800" dirty="0"/>
          </a:p>
        </p:txBody>
      </p:sp>
      <p:pic>
        <p:nvPicPr>
          <p:cNvPr id="4" name="Grafik 3" descr="Lichtstrahle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499991" cy="416528"/>
          </a:xfrm>
          <a:prstGeom prst="rect">
            <a:avLst/>
          </a:prstGeom>
        </p:spPr>
      </p:pic>
      <p:pic>
        <p:nvPicPr>
          <p:cNvPr id="5" name="Inhaltsplatzhalter 3" descr="Claudi Logo freigestel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7" name="Grafik 6" descr="Lichtstrahle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620688"/>
            <a:ext cx="4638675" cy="533400"/>
          </a:xfrm>
          <a:prstGeom prst="rect">
            <a:avLst/>
          </a:prstGeom>
        </p:spPr>
      </p:pic>
      <p:pic>
        <p:nvPicPr>
          <p:cNvPr id="8" name="EKMS End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397200" y="1824017"/>
            <a:ext cx="6133574" cy="501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Den </a:t>
            </a:r>
            <a:r>
              <a:rPr lang="de-DE" sz="2800" dirty="0" smtClean="0"/>
              <a:t>„Betroffenen“ </a:t>
            </a:r>
            <a:r>
              <a:rPr lang="de-DE" sz="2800" dirty="0" smtClean="0"/>
              <a:t>die Regie zurück geben: </a:t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„Ein Körper mit System“ ist als O-Ton-Film konzipiert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Den </a:t>
            </a:r>
            <a:r>
              <a:rPr lang="de-DE" sz="2800" dirty="0" smtClean="0"/>
              <a:t>„Betroffenen“ </a:t>
            </a:r>
            <a:r>
              <a:rPr lang="de-DE" sz="2800" dirty="0" smtClean="0"/>
              <a:t>die Regie zurück geben: </a:t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„Ein Körper mit System“ ist als O-Ton-Film </a:t>
            </a:r>
            <a:r>
              <a:rPr lang="de-DE" dirty="0" smtClean="0"/>
              <a:t>konzipiert</a:t>
            </a:r>
          </a:p>
          <a:p>
            <a:pPr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de-DE" sz="2800" dirty="0" smtClean="0"/>
              <a:t>Eine Lücke in der Öffentlichkeitsarbeit schließen: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„Ein Körper mit System“ ist jugendfrei!</a:t>
            </a:r>
            <a:endParaRPr lang="de-DE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d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2060848"/>
            <a:ext cx="3168352" cy="2619983"/>
          </a:xfrm>
        </p:spPr>
      </p:pic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r"/>
            <a:r>
              <a:rPr lang="de-DE" sz="2800" dirty="0" smtClean="0"/>
              <a:t>Film: Höllenleben</a:t>
            </a:r>
            <a:br>
              <a:rPr lang="de-DE" sz="2800" dirty="0" smtClean="0"/>
            </a:br>
            <a:r>
              <a:rPr lang="de-DE" sz="2200" dirty="0" err="1" smtClean="0"/>
              <a:t>Wieskerstrauch</a:t>
            </a:r>
            <a:r>
              <a:rPr lang="de-DE" sz="2200" dirty="0" smtClean="0"/>
              <a:t>, NDR 2001</a:t>
            </a:r>
            <a:endParaRPr lang="de-DE" sz="2800" dirty="0"/>
          </a:p>
        </p:txBody>
      </p:sp>
      <p:pic>
        <p:nvPicPr>
          <p:cNvPr id="6" name="Burghardt an Ibur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810544"/>
            <a:ext cx="6309320" cy="5047456"/>
          </a:xfrm>
          <a:prstGeom prst="rect">
            <a:avLst/>
          </a:prstGeom>
        </p:spPr>
      </p:pic>
      <p:pic>
        <p:nvPicPr>
          <p:cNvPr id="7" name="Grafik 6" descr="Lichtstrahle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d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2060848"/>
            <a:ext cx="3168352" cy="2619983"/>
          </a:xfrm>
        </p:spPr>
      </p:pic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5373216"/>
            <a:ext cx="711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Deutscher Journalismus steht hier erst ganz am Anfang!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pPr>
              <a:buNone/>
            </a:pPr>
            <a:endParaRPr lang="de-DE" sz="2400" dirty="0" smtClean="0"/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r>
              <a:rPr lang="de-DE" sz="2400" dirty="0" smtClean="0"/>
              <a:t>Nicht nur Leid abfragen – Stärken und Ressourcen betonen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r>
              <a:rPr lang="de-DE" sz="2400" dirty="0" smtClean="0"/>
              <a:t>Nicht nur Leid abfragen – Stärken und Ressourcen betonen</a:t>
            </a:r>
          </a:p>
          <a:p>
            <a:r>
              <a:rPr lang="de-DE" sz="2400" dirty="0" smtClean="0"/>
              <a:t>Entmündigung  und Grenzverletzung  gehörten zum Alltag – besonderes Vertrauen und Zuverlässigkeit sind nötig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r>
              <a:rPr lang="de-DE" sz="2400" dirty="0" smtClean="0"/>
              <a:t>Nicht nur Leid abfragen – Stärken und Ressourcen betonen</a:t>
            </a:r>
          </a:p>
          <a:p>
            <a:r>
              <a:rPr lang="de-DE" sz="2400" dirty="0" smtClean="0"/>
              <a:t>Entmündigung  und Grenzverletzung  gehörten zum Alltag – besonderes Vertrauen und Zuverlässigkeit sind nötig</a:t>
            </a:r>
          </a:p>
          <a:p>
            <a:r>
              <a:rPr lang="de-DE" sz="2400" dirty="0" smtClean="0"/>
              <a:t>Einen guten Zeitpunkt für die Betroffenen finden – nicht für mich und meinen Sendetermin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r>
              <a:rPr lang="de-DE" sz="2400" dirty="0" smtClean="0"/>
              <a:t>Nicht nur Leid abfragen – Stärken und Ressourcen betonen</a:t>
            </a:r>
          </a:p>
          <a:p>
            <a:r>
              <a:rPr lang="de-DE" sz="2400" dirty="0" smtClean="0"/>
              <a:t>Entmündigung  und Grenzverletzung  gehörten zum Alltag – besonderes Vertrauen und Zuverlässigkeit sind nötig</a:t>
            </a:r>
          </a:p>
          <a:p>
            <a:r>
              <a:rPr lang="de-DE" sz="2400" dirty="0" smtClean="0"/>
              <a:t>Einen guten Zeitpunkt für die Betroffenen finden – nicht für mich und meinen Sendetermin</a:t>
            </a:r>
          </a:p>
          <a:p>
            <a:r>
              <a:rPr lang="de-DE" sz="2400" dirty="0" smtClean="0"/>
              <a:t>Konfrontation mit Orten ist Therapeutenaufgabe, nicht „für ein schickes Bild“ riskieren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400" u="sng" dirty="0" smtClean="0"/>
              <a:t>Vom „Guten Umgang“ mit Betroffenen ritueller Gewalt (Auswahl)</a:t>
            </a:r>
          </a:p>
          <a:p>
            <a:r>
              <a:rPr lang="de-DE" sz="2400" dirty="0" smtClean="0"/>
              <a:t>Warum-Frage für sich beantworten – Ziele vereinbaren (Instrumentalisierung!)</a:t>
            </a:r>
          </a:p>
          <a:p>
            <a:r>
              <a:rPr lang="de-DE" sz="2400" dirty="0" smtClean="0"/>
              <a:t>Fragen sind grenzüberschreitend  - eigene Grenzen beachten</a:t>
            </a:r>
          </a:p>
          <a:p>
            <a:r>
              <a:rPr lang="de-DE" sz="2400" dirty="0" smtClean="0"/>
              <a:t>Nicht nur Leid abfragen – Stärken und Ressourcen betonen</a:t>
            </a:r>
          </a:p>
          <a:p>
            <a:r>
              <a:rPr lang="de-DE" sz="2400" dirty="0" smtClean="0"/>
              <a:t>Entmündigung  und Grenzverletzung  gehörten zum Alltag – besonderes Vertrauen und Zuverlässigkeit sind nötig</a:t>
            </a:r>
          </a:p>
          <a:p>
            <a:r>
              <a:rPr lang="de-DE" sz="2400" dirty="0" smtClean="0"/>
              <a:t>Einen guten Zeitpunkt für die Betroffenen finden – nicht für mich und meinen Sendetermin</a:t>
            </a:r>
          </a:p>
          <a:p>
            <a:r>
              <a:rPr lang="de-DE" sz="2400" dirty="0" smtClean="0"/>
              <a:t>Konfrontation mit Orten ist Therapeutenaufgabe, nicht „für ein schickes Bild“ riskieren</a:t>
            </a:r>
          </a:p>
          <a:p>
            <a:r>
              <a:rPr lang="de-DE" sz="2400" dirty="0" smtClean="0"/>
              <a:t>Nachbetreuung: Sendetermin, Rückmeldungen, </a:t>
            </a:r>
            <a:r>
              <a:rPr lang="de-DE" sz="2400" dirty="0" err="1" smtClean="0"/>
              <a:t>Wdh</a:t>
            </a:r>
            <a:r>
              <a:rPr lang="de-DE" sz="2400" dirty="0" smtClean="0"/>
              <a:t>. evtl. sogar Teilnahme an Drehbuchkonzeption oder Schnitt ermöglichen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dirty="0" smtClean="0"/>
              <a:t>Ach ja: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r"/>
            <a:r>
              <a:rPr lang="de-DE" sz="2800" dirty="0" smtClean="0"/>
              <a:t>Film: Höllenleben</a:t>
            </a:r>
            <a:br>
              <a:rPr lang="de-DE" sz="2800" dirty="0" smtClean="0"/>
            </a:br>
            <a:r>
              <a:rPr lang="de-DE" sz="2200" dirty="0" err="1" smtClean="0"/>
              <a:t>Wieskerstrauch</a:t>
            </a:r>
            <a:r>
              <a:rPr lang="de-DE" sz="2200" dirty="0" smtClean="0"/>
              <a:t>, NDR 2001</a:t>
            </a:r>
            <a:endParaRPr lang="de-DE" sz="2800" dirty="0"/>
          </a:p>
        </p:txBody>
      </p:sp>
      <p:pic>
        <p:nvPicPr>
          <p:cNvPr id="7" name="Grafik 6" descr="Lichtstrahle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  <p:pic>
        <p:nvPicPr>
          <p:cNvPr id="8" name="Burghardt an der Iburg kurz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556792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dirty="0" smtClean="0"/>
              <a:t>Ach ja:</a:t>
            </a:r>
          </a:p>
          <a:p>
            <a:pPr algn="ctr">
              <a:buNone/>
            </a:pPr>
            <a:endParaRPr lang="de-DE" sz="4400" dirty="0" smtClean="0"/>
          </a:p>
          <a:p>
            <a:pPr algn="ctr">
              <a:buNone/>
            </a:pPr>
            <a:r>
              <a:rPr lang="de-DE" sz="4400" dirty="0" smtClean="0"/>
              <a:t>Was ist eigentlich aus der </a:t>
            </a:r>
            <a:r>
              <a:rPr lang="de-DE" sz="4400" dirty="0" err="1" smtClean="0"/>
              <a:t>Wewelsburg</a:t>
            </a:r>
            <a:r>
              <a:rPr lang="de-DE" sz="4400" dirty="0" smtClean="0"/>
              <a:t> geworden? </a:t>
            </a:r>
          </a:p>
        </p:txBody>
      </p:sp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Wewelsburg</a:t>
            </a:r>
            <a:r>
              <a:rPr lang="de-DE" sz="3200" dirty="0" smtClean="0"/>
              <a:t>, Kreis Paderborn, seit April 2010</a:t>
            </a:r>
            <a:br>
              <a:rPr lang="de-DE" sz="3200" dirty="0" smtClean="0"/>
            </a:br>
            <a:r>
              <a:rPr lang="de-DE" sz="2400" dirty="0" smtClean="0"/>
              <a:t>Quelle: www.wewelsburg.de</a:t>
            </a:r>
            <a:endParaRPr lang="de-DE" sz="2400" dirty="0"/>
          </a:p>
        </p:txBody>
      </p:sp>
      <p:pic>
        <p:nvPicPr>
          <p:cNvPr id="4" name="Inhaltsplatzhalter 3" descr="Wewel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7182"/>
            <a:ext cx="9176243" cy="4588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Marmorsaal / Säulensaal</a:t>
            </a:r>
            <a:br>
              <a:rPr lang="de-DE" sz="3200" dirty="0" smtClean="0"/>
            </a:br>
            <a:r>
              <a:rPr lang="de-DE" sz="2400" dirty="0" smtClean="0"/>
              <a:t>Quelle: www.wewelsburg.de</a:t>
            </a:r>
            <a:endParaRPr lang="de-DE" sz="2400" dirty="0"/>
          </a:p>
        </p:txBody>
      </p:sp>
      <p:pic>
        <p:nvPicPr>
          <p:cNvPr id="6" name="Inhaltsplatzhalter 5" descr="marmorsa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7181"/>
            <a:ext cx="9144000" cy="4572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Marmorsaal / Säulensaal</a:t>
            </a:r>
            <a:br>
              <a:rPr lang="de-DE" sz="3200" dirty="0" smtClean="0"/>
            </a:br>
            <a:r>
              <a:rPr lang="de-DE" sz="2400" dirty="0" smtClean="0"/>
              <a:t>Foto: Claudia Fischer</a:t>
            </a:r>
            <a:endParaRPr lang="de-DE" sz="2400" dirty="0"/>
          </a:p>
        </p:txBody>
      </p:sp>
      <p:pic>
        <p:nvPicPr>
          <p:cNvPr id="5" name="Inhaltsplatzhalter 4" descr="Marmorsaal n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Die „Gruft“ im Nordturm der </a:t>
            </a:r>
            <a:r>
              <a:rPr lang="de-DE" sz="3200" dirty="0" err="1" smtClean="0"/>
              <a:t>Wewelsburg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Quelle: www.fotocommunity.de</a:t>
            </a:r>
            <a:endParaRPr lang="de-DE" sz="2400" dirty="0"/>
          </a:p>
        </p:txBody>
      </p:sp>
      <p:pic>
        <p:nvPicPr>
          <p:cNvPr id="6" name="Inhaltsplatzhalter 5" descr="Gruft Wewel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92908" cy="5854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Die „Gruft“, seit April 2010</a:t>
            </a:r>
            <a:br>
              <a:rPr lang="de-DE" sz="3200" dirty="0" smtClean="0"/>
            </a:br>
            <a:r>
              <a:rPr lang="de-DE" sz="2400" dirty="0" smtClean="0"/>
              <a:t>Foto: Dirk </a:t>
            </a:r>
            <a:r>
              <a:rPr lang="de-DE" sz="2400" dirty="0" err="1" smtClean="0"/>
              <a:t>Vorderstrasse</a:t>
            </a:r>
            <a:endParaRPr lang="de-DE" sz="2400" dirty="0"/>
          </a:p>
        </p:txBody>
      </p:sp>
      <p:pic>
        <p:nvPicPr>
          <p:cNvPr id="6" name="Inhaltsplatzhalter 5" descr="Gruft neu Wewel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66905"/>
            <a:ext cx="8236644" cy="5491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Wewelsburg</a:t>
            </a:r>
            <a:r>
              <a:rPr lang="de-DE" sz="3200" dirty="0" smtClean="0"/>
              <a:t>, Kreis Paderborn, seit April 2010</a:t>
            </a:r>
            <a:br>
              <a:rPr lang="de-DE" sz="3200" dirty="0" smtClean="0"/>
            </a:br>
            <a:r>
              <a:rPr lang="de-DE" sz="2400" dirty="0" smtClean="0"/>
              <a:t>Foto: Claudia Fischer</a:t>
            </a:r>
            <a:endParaRPr lang="de-DE" sz="2400" dirty="0"/>
          </a:p>
        </p:txBody>
      </p:sp>
      <p:pic>
        <p:nvPicPr>
          <p:cNvPr id="6" name="Inhaltsplatzhalter 5" descr="IMG_0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78612" y="2224121"/>
            <a:ext cx="5321564" cy="3991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Wewelsburg</a:t>
            </a:r>
            <a:r>
              <a:rPr lang="de-DE" sz="3200" dirty="0" smtClean="0"/>
              <a:t>, Kreis Paderborn, seit April 2010</a:t>
            </a:r>
            <a:br>
              <a:rPr lang="de-DE" sz="3200" dirty="0" smtClean="0"/>
            </a:br>
            <a:r>
              <a:rPr lang="de-DE" sz="2400" dirty="0" smtClean="0"/>
              <a:t>Foto: Claudia Fischer</a:t>
            </a:r>
            <a:endParaRPr lang="de-DE" sz="2400" dirty="0"/>
          </a:p>
        </p:txBody>
      </p:sp>
      <p:pic>
        <p:nvPicPr>
          <p:cNvPr id="5" name="Inhaltsplatzhalter 4" descr="iphone 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57400"/>
            <a:ext cx="72008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Wewelsburg</a:t>
            </a:r>
            <a:r>
              <a:rPr lang="de-DE" sz="3200" dirty="0" smtClean="0"/>
              <a:t>, Kreis Paderborn, seit April 2010</a:t>
            </a:r>
            <a:br>
              <a:rPr lang="de-DE" sz="3200" dirty="0" smtClean="0"/>
            </a:br>
            <a:r>
              <a:rPr lang="de-DE" sz="2400" dirty="0" smtClean="0"/>
              <a:t>Foto: Claudia Fischer</a:t>
            </a:r>
            <a:endParaRPr lang="de-DE" sz="2400" dirty="0"/>
          </a:p>
        </p:txBody>
      </p:sp>
      <p:pic>
        <p:nvPicPr>
          <p:cNvPr id="5" name="Inhaltsplatzhalter 4" descr="IMG_0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30534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        www.wewelsburg.de: </a:t>
            </a:r>
            <a:r>
              <a:rPr lang="de-DE" sz="3600" dirty="0" smtClean="0"/>
              <a:t>Hausordnung</a:t>
            </a:r>
          </a:p>
          <a:p>
            <a:endParaRPr lang="de-DE" dirty="0" smtClean="0"/>
          </a:p>
          <a:p>
            <a:r>
              <a:rPr lang="de-DE" dirty="0" smtClean="0"/>
              <a:t>Es ist den Besuchern untersagt, in Wort, Schrift und Gesten die Freiheit und Würde des Menschen (Art. 1 GG) verächtlich zu machen sowie Kennzeichen und Symbole zu verwenden, die im Geist verfassungsfeindlicher oder verfassungswidriger Organisationen stehen oder diese repräsentieren. </a:t>
            </a:r>
          </a:p>
          <a:p>
            <a:r>
              <a:rPr lang="de-DE" dirty="0" smtClean="0"/>
              <a:t>[…]</a:t>
            </a:r>
          </a:p>
          <a:p>
            <a:r>
              <a:rPr lang="de-DE" dirty="0" smtClean="0"/>
              <a:t>Den Besuchern [ist] das Tragen rechtsextremer Kennzeichen verboten.</a:t>
            </a:r>
            <a:br>
              <a:rPr lang="de-DE" dirty="0" smtClean="0"/>
            </a:br>
            <a:r>
              <a:rPr lang="de-DE" dirty="0" smtClean="0"/>
              <a:t>[…]</a:t>
            </a:r>
          </a:p>
          <a:p>
            <a:r>
              <a:rPr lang="de-DE" dirty="0" smtClean="0"/>
              <a:t>Den Besuchern [ist] untersagt, rechtsextreme, rassistische, antisemitische und sexistische Äußerungen in Wort, Schrift oder Gesten zu tätigen.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Die beiden ehemaligen SS-Räume im Nordturm der </a:t>
            </a:r>
            <a:r>
              <a:rPr lang="de-DE" dirty="0" err="1" smtClean="0"/>
              <a:t>Wewelsburg</a:t>
            </a:r>
            <a:r>
              <a:rPr lang="de-DE" dirty="0" smtClean="0"/>
              <a:t> unterliegen besonderen schutzwürdigen Interessen. Das Fotografieren in diesen beiden Räumen ist nur mit ausdrücklicher Genehmigung des diensthabenden Personals der Ausstellung (Pförtner/in oder Aufsichtskraft) gestattet.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Wewelsburg</a:t>
            </a:r>
            <a:r>
              <a:rPr lang="de-DE" sz="3200" dirty="0" smtClean="0"/>
              <a:t>, Kreis Paderborn</a:t>
            </a:r>
            <a:br>
              <a:rPr lang="de-DE" sz="3200" dirty="0" smtClean="0"/>
            </a:br>
            <a:r>
              <a:rPr lang="de-DE" sz="2400" dirty="0" smtClean="0"/>
              <a:t>Quelle: www.wewelsburg.de</a:t>
            </a:r>
            <a:endParaRPr lang="de-DE" sz="2400" dirty="0"/>
          </a:p>
        </p:txBody>
      </p:sp>
      <p:pic>
        <p:nvPicPr>
          <p:cNvPr id="4" name="Inhaltsplatzhalter 3" descr="Wewel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7182"/>
            <a:ext cx="9176243" cy="4588122"/>
          </a:xfrm>
        </p:spPr>
      </p:pic>
      <p:pic>
        <p:nvPicPr>
          <p:cNvPr id="6" name="Grafik 5" descr="Lichtstrahle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de-DE" sz="4800" dirty="0" smtClean="0"/>
              <a:t>Vielen Dank für Ihre Aufmerksamkeit!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>
                <a:latin typeface="Balthazar" pitchFamily="2" charset="0"/>
              </a:rPr>
              <a:t>Claudia Fischer und Nicki und die Bärenbande</a:t>
            </a:r>
            <a:endParaRPr lang="de-DE" dirty="0">
              <a:latin typeface="Balthaz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r"/>
            <a:r>
              <a:rPr lang="de-DE" sz="2800" dirty="0" smtClean="0"/>
              <a:t>Film: Höllenleben</a:t>
            </a:r>
            <a:br>
              <a:rPr lang="de-DE" sz="2800" dirty="0" smtClean="0"/>
            </a:br>
            <a:r>
              <a:rPr lang="de-DE" sz="2200" dirty="0" err="1" smtClean="0"/>
              <a:t>Wieskerstrauch</a:t>
            </a:r>
            <a:r>
              <a:rPr lang="de-DE" sz="2200" dirty="0" smtClean="0"/>
              <a:t>, NDR 2001</a:t>
            </a:r>
            <a:endParaRPr lang="de-DE" sz="2800" dirty="0"/>
          </a:p>
        </p:txBody>
      </p:sp>
      <p:pic>
        <p:nvPicPr>
          <p:cNvPr id="4" name="Tony in Gruf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130974" cy="4904779"/>
          </a:xfrm>
          <a:prstGeom prst="rect">
            <a:avLst/>
          </a:prstGeom>
        </p:spPr>
      </p:pic>
      <p:pic>
        <p:nvPicPr>
          <p:cNvPr id="6" name="Grafik 5" descr="Lichtstrahle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38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laudi Logo freigestel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5" name="Textfeld 4"/>
          <p:cNvSpPr txBox="1"/>
          <p:nvPr/>
        </p:nvSpPr>
        <p:spPr>
          <a:xfrm>
            <a:off x="683568" y="1772816"/>
            <a:ext cx="672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14.12.2001 – Erstausstrahlung „Höllenleben“</a:t>
            </a:r>
            <a:endParaRPr lang="de-DE" sz="2800" dirty="0"/>
          </a:p>
        </p:txBody>
      </p:sp>
      <p:pic>
        <p:nvPicPr>
          <p:cNvPr id="6" name="Grafik 5" descr="owl_kar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564904"/>
            <a:ext cx="2592288" cy="3333750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2627784" y="5157192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3851920" y="5085184"/>
            <a:ext cx="216024" cy="2880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9632" y="5013176"/>
            <a:ext cx="13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Wewelsburg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>
            <a:off x="2555776" y="429309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331640" y="3861048"/>
            <a:ext cx="1104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Kreis </a:t>
            </a:r>
          </a:p>
          <a:p>
            <a:r>
              <a:rPr lang="de-DE" dirty="0" smtClean="0"/>
              <a:t>Gütersloh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92088"/>
          </a:xfrm>
        </p:spPr>
        <p:txBody>
          <a:bodyPr>
            <a:noAutofit/>
          </a:bodyPr>
          <a:lstStyle/>
          <a:p>
            <a:pPr algn="r"/>
            <a:r>
              <a:rPr lang="de-DE" sz="2800" dirty="0" smtClean="0"/>
              <a:t>Journalismus und Trauma </a:t>
            </a:r>
            <a:br>
              <a:rPr lang="de-DE" sz="2800" dirty="0" smtClean="0"/>
            </a:br>
            <a:r>
              <a:rPr lang="de-DE" sz="2800" dirty="0" smtClean="0"/>
              <a:t>WDR Vortrag 2004</a:t>
            </a:r>
            <a:endParaRPr lang="de-DE" sz="2800" dirty="0"/>
          </a:p>
        </p:txBody>
      </p:sp>
      <p:pic>
        <p:nvPicPr>
          <p:cNvPr id="6" name="Trauma-Vortrag_080920-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825555"/>
            <a:ext cx="6192688" cy="4644516"/>
          </a:xfrm>
          <a:prstGeom prst="rect">
            <a:avLst/>
          </a:prstGeom>
        </p:spPr>
      </p:pic>
      <p:pic>
        <p:nvPicPr>
          <p:cNvPr id="4" name="Inhaltsplatzhalter 3" descr="Claudi Logo freigestel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Bildschirmpräsentation (4:3)</PresentationFormat>
  <Paragraphs>202</Paragraphs>
  <Slides>60</Slides>
  <Notes>1</Notes>
  <HiddenSlides>0</HiddenSlides>
  <MMClips>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Larissa-Design</vt:lpstr>
      <vt:lpstr>Rituelle Gewalt / Satanismus und wie gehen die Medien damit um?   4. Mai 2011 in Witten   Claudia Fischer und Nicki und die Bärenbande</vt:lpstr>
      <vt:lpstr>Folie 2</vt:lpstr>
      <vt:lpstr>Folie 3</vt:lpstr>
      <vt:lpstr>Film: Höllenleben Wieskerstrauch, NDR 2001</vt:lpstr>
      <vt:lpstr>Film: Höllenleben Wieskerstrauch, NDR 2001</vt:lpstr>
      <vt:lpstr>Wewelsburg, Kreis Paderborn Quelle: www.wewelsburg.de</vt:lpstr>
      <vt:lpstr>Film: Höllenleben Wieskerstrauch, NDR 2001</vt:lpstr>
      <vt:lpstr>Folie 8</vt:lpstr>
      <vt:lpstr>Journalismus und Trauma  WDR Vortrag 2004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Journalistische Arbeits-Regeln (Auszug) Fischer/Nagel Dezember 2001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„Ritueller Mißbrauch und die Suche nach der Wahrheit“  Radiofeature Fischer/Nagel, WDR 2004</vt:lpstr>
      <vt:lpstr>Folie 32</vt:lpstr>
      <vt:lpstr>Folie 33</vt:lpstr>
      <vt:lpstr>Folie 34</vt:lpstr>
      <vt:lpstr>Folie 35</vt:lpstr>
      <vt:lpstr>Film: Ein Körper mit System Fischer/Müller 2005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Wewelsburg, Kreis Paderborn, seit April 2010 Quelle: www.wewelsburg.de</vt:lpstr>
      <vt:lpstr>Marmorsaal / Säulensaal Quelle: www.wewelsburg.de</vt:lpstr>
      <vt:lpstr>Marmorsaal / Säulensaal Foto: Claudia Fischer</vt:lpstr>
      <vt:lpstr>Die „Gruft“ im Nordturm der Wewelsburg Quelle: www.fotocommunity.de</vt:lpstr>
      <vt:lpstr>Die „Gruft“, seit April 2010 Foto: Dirk Vorderstrasse</vt:lpstr>
      <vt:lpstr>Wewelsburg, Kreis Paderborn, seit April 2010 Foto: Claudia Fischer</vt:lpstr>
      <vt:lpstr>Wewelsburg, Kreis Paderborn, seit April 2010 Foto: Claudia Fischer</vt:lpstr>
      <vt:lpstr>Wewelsburg, Kreis Paderborn, seit April 2010 Foto: Claudia Fischer</vt:lpstr>
      <vt:lpstr>Folie 59</vt:lpstr>
      <vt:lpstr>Folie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Witten</dc:title>
  <dc:creator>claudi</dc:creator>
  <cp:lastModifiedBy>claudi</cp:lastModifiedBy>
  <cp:revision>72</cp:revision>
  <dcterms:created xsi:type="dcterms:W3CDTF">2011-05-02T08:19:35Z</dcterms:created>
  <dcterms:modified xsi:type="dcterms:W3CDTF">2011-05-03T20:11:05Z</dcterms:modified>
</cp:coreProperties>
</file>